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2" r:id="rId4"/>
    <p:sldId id="258" r:id="rId5"/>
    <p:sldId id="259" r:id="rId6"/>
    <p:sldId id="275" r:id="rId7"/>
    <p:sldId id="261" r:id="rId8"/>
    <p:sldId id="262" r:id="rId9"/>
    <p:sldId id="296" r:id="rId10"/>
    <p:sldId id="295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76" r:id="rId23"/>
    <p:sldId id="263" r:id="rId24"/>
    <p:sldId id="264" r:id="rId25"/>
    <p:sldId id="265" r:id="rId26"/>
    <p:sldId id="266" r:id="rId27"/>
    <p:sldId id="268" r:id="rId28"/>
    <p:sldId id="269" r:id="rId29"/>
    <p:sldId id="267" r:id="rId30"/>
    <p:sldId id="270" r:id="rId31"/>
    <p:sldId id="271" r:id="rId32"/>
    <p:sldId id="273" r:id="rId33"/>
    <p:sldId id="277" r:id="rId34"/>
    <p:sldId id="279" r:id="rId35"/>
    <p:sldId id="278" r:id="rId36"/>
    <p:sldId id="281" r:id="rId37"/>
    <p:sldId id="28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37" d="100"/>
          <a:sy n="37" d="100"/>
        </p:scale>
        <p:origin x="-84" y="-21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3D77D-BE52-4BE1-9AF1-000451278B43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04816-01EA-4382-9631-9222010D0A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search?hl=en&amp;rlz=1R2GGLL_en&amp;ei=DUfSSuOANNWytweZt6XuAw&amp;sa=X&amp;oi=spell&amp;resnum=0&amp;ct=result&amp;cd=1&amp;ved=0CAgQBSgA&amp;q=Zhang+and+Jin,+2004,+Curr.+Opin.+Neurobiol&amp;spell=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969010-F717-4D5D-BE17-DBEFBD18176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B261E3-A7B5-456A-998D-8E8CED0AC9E3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B0C992-10D8-416C-A3E5-47560AD8E291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1197AB-E8DA-46B4-A906-2FAFB29AD017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FF394-CF31-42C5-A444-73631077E6BC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F33D57-98F3-4D3A-923C-01A4005B1CE1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1693BF-7CBB-4043-BE7F-6B169E9DF7E8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B6E906-1178-47A4-8672-B4E6059F8F77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4307B1-7694-469C-AB83-3D5B08D58F50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013EAD-6DB2-4594-B5FA-38513D3E53E3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E7381F-F09F-476A-8137-0EA199E6D537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31BC73-1F04-44AB-9DA6-0805F0B99776}" type="slidenum">
              <a:rPr lang="en-US" smtClean="0">
                <a:latin typeface="Times" pitchFamily="18" charset="0"/>
              </a:rPr>
              <a:pPr/>
              <a:t>3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70F025-F6AE-4CEF-A3F0-CB0E858391AC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B63960-15C2-4519-8813-52D4D3706E6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27C1DC-1A42-4756-BFDE-5EDD1AA35793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77E87A-4B5B-4B28-86EA-5FB4DF820DDA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CEEF34-57E6-4E13-849D-C257E77460CC}" type="slidenum">
              <a:rPr lang="en-US" smtClean="0">
                <a:latin typeface="Times" pitchFamily="18" charset="0"/>
              </a:rPr>
              <a:pPr/>
              <a:t>11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1372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BB23F-FBFC-448D-9BB5-838EC7E875F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 smtClean="0">
                <a:hlinkClick r:id="rId3"/>
              </a:rPr>
              <a:t>Zhang</a:t>
            </a:r>
            <a:r>
              <a:rPr lang="en-US" altLang="zh-CN" dirty="0" smtClean="0">
                <a:hlinkClick r:id="rId3"/>
              </a:rPr>
              <a:t> and Jin, 2004, </a:t>
            </a:r>
            <a:r>
              <a:rPr lang="en-US" altLang="zh-CN" dirty="0" err="1" smtClean="0">
                <a:hlinkClick r:id="rId3"/>
              </a:rPr>
              <a:t>Curr</a:t>
            </a:r>
            <a:r>
              <a:rPr lang="en-US" altLang="zh-CN" dirty="0" smtClean="0">
                <a:hlinkClick r:id="rId3"/>
              </a:rPr>
              <a:t>. </a:t>
            </a:r>
            <a:r>
              <a:rPr lang="en-US" altLang="zh-CN" dirty="0" err="1" smtClean="0">
                <a:hlinkClick r:id="rId3"/>
              </a:rPr>
              <a:t>Opin</a:t>
            </a:r>
            <a:r>
              <a:rPr lang="en-US" altLang="zh-CN" dirty="0" smtClean="0">
                <a:hlinkClick r:id="rId3"/>
              </a:rPr>
              <a:t>. </a:t>
            </a:r>
            <a:r>
              <a:rPr lang="en-US" altLang="zh-CN" dirty="0" err="1" smtClean="0">
                <a:hlinkClick r:id="rId3"/>
              </a:rPr>
              <a:t>Neurobiol</a:t>
            </a:r>
            <a:r>
              <a:rPr lang="en-US" altLang="zh-CN" dirty="0" smtClean="0"/>
              <a:t> </a:t>
            </a:r>
            <a:endParaRPr lang="zh-CN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9202-9A24-4EE1-938F-9B355344488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EA80E-9A7D-47F8-B241-5D360E21F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ve.com/video/1595/historical-view-and-physiology-demonstration-at-the-nmj-of-the-crayfish-opener-muscl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dataset%20of%20Bafilomycin%20A%20and%205-HT%20in%20Opener/20hz%20sham/102509aa.adicht!20091025T145019.084-04/20091025T145019.512-04C1R1ST1AS1SC1SS1CR0US0BS0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dataset%20of%20Bafilomycin%20A%20and%205-HT%20in%20Opener/20hz%20sham/102509bb.adicht!20091025T172819.286-04/20091025T172819.768-04C1R1ST1AS1SC1SS1CR0US0BS0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dataset%20of%20Bafilomycin%20A%20and%205-HT%20in%20Opener/20hz%20sham/102509bb.adicht!20091025T172429.632-04/20091025T172430.1-04C1R1ST1AS1SC1SS1CR0US0BS0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dataset%20of%20Bafilomycin%20A%20and%205-HT%20in%20Opener/20hz%20sham/102509bb.adicht!20091025T172610.436-04/20091025T172610.908-04C1R1ST1AS1SC1SS1CR0US0BS0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dataset%20of%20Bafilomycin%20A%20and%205-HT%20in%20Opener/20hz%20sham/102509bb.adicht!20091025T172819.286-04/20091025T172819.768-04C1R1ST1AS1SC1SS1CR0US0BS0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m/search?hl=en&amp;rlz=1R2GGLL_en&amp;ei=DUfSSuOANNWytweZt6XuAw&amp;sa=X&amp;oi=spell&amp;resnum=0&amp;ct=result&amp;cd=1&amp;ved=0CAgQBSgA&amp;q=Zhang+and+Jin,+2004,+Curr.+Opin.+Neurobiol&amp;spell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Synaptic Plasticity (Chapter 8)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763" y="152400"/>
            <a:ext cx="3088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LTF and LTP: history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762000" y="49530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Sherman, R. G., &amp; Atwood, H. L. Synaptic facilitation: Long term neuromuscular facilitation in crustaceans. Science. 171, 1248 - 1250 (1971).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56388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Bliss, T.V.P. &amp; </a:t>
            </a:r>
            <a:r>
              <a:rPr lang="en-US" dirty="0" err="1" smtClean="0"/>
              <a:t>Lomo</a:t>
            </a:r>
            <a:r>
              <a:rPr lang="en-US" dirty="0" smtClean="0"/>
              <a:t>, T. Long-lasting </a:t>
            </a:r>
            <a:r>
              <a:rPr lang="en-US" dirty="0" err="1" smtClean="0"/>
              <a:t>potentiation</a:t>
            </a:r>
            <a:r>
              <a:rPr lang="en-US" dirty="0" smtClean="0"/>
              <a:t> of synaptic transmission in the dentate area of the anaesthetized rabbit following stimulation of the </a:t>
            </a:r>
            <a:r>
              <a:rPr lang="en-US" dirty="0" err="1" smtClean="0"/>
              <a:t>perforant</a:t>
            </a:r>
            <a:r>
              <a:rPr lang="en-US" dirty="0" smtClean="0"/>
              <a:t> path. J. Physiol. 232, 357 - 374 (1973).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3886200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As a side note, long-term </a:t>
            </a:r>
            <a:r>
              <a:rPr lang="en-US" dirty="0" err="1" smtClean="0"/>
              <a:t>potentiation</a:t>
            </a:r>
            <a:r>
              <a:rPr lang="en-US" dirty="0" smtClean="0"/>
              <a:t> (LTP) was discovered in the vertebrate brain two years later (Bliss and L mo, 1973) without citation to the original discovery of the phenomenon at the crayfish NMJ.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2967335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With the seminal discover that the opener NMJ in crayfish exhibited long-term facilitation (LTF) (Sherman and Atwood, 1971), in addition to short-term facilitation, the mechanistic underpinnings for these phenomena needed to be addressed.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6858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Experiments </a:t>
            </a:r>
            <a:r>
              <a:rPr lang="en-US" dirty="0" smtClean="0"/>
              <a:t>in crayfish might possibly be the first to demonstrate facilitation at the neuromuscular (NMJ) (Richet, 1879; also see Richet, 1881). Over the next few decades crayfish NMJs were being described anatomically and physiologically in respect to tension development and anatomy (Van </a:t>
            </a:r>
            <a:r>
              <a:rPr lang="en-US" dirty="0" err="1" smtClean="0"/>
              <a:t>Harreveld</a:t>
            </a:r>
            <a:r>
              <a:rPr lang="en-US" dirty="0" smtClean="0"/>
              <a:t> and </a:t>
            </a:r>
            <a:r>
              <a:rPr lang="en-US" dirty="0" err="1" smtClean="0"/>
              <a:t>Wiersma</a:t>
            </a:r>
            <a:r>
              <a:rPr lang="en-US" dirty="0" smtClean="0"/>
              <a:t>, 1936</a:t>
            </a:r>
            <a:r>
              <a:rPr lang="en-US" dirty="0" smtClean="0"/>
              <a:t>).</a:t>
            </a:r>
          </a:p>
          <a:p>
            <a:r>
              <a:rPr lang="en-US" dirty="0" smtClean="0">
                <a:hlinkClick r:id="rId2"/>
              </a:rPr>
              <a:t>http://www.jove.com/video/1595/historical-view-and-physiology-demonstration-at-the-nmj-of-the-crayfish-opener-muscle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2401669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1953 that </a:t>
            </a:r>
            <a:r>
              <a:rPr lang="en-US" dirty="0" err="1" smtClean="0"/>
              <a:t>Fatt</a:t>
            </a:r>
            <a:r>
              <a:rPr lang="en-US" dirty="0" smtClean="0"/>
              <a:t> and Katz recorded </a:t>
            </a:r>
            <a:r>
              <a:rPr lang="en-US" dirty="0" err="1" smtClean="0"/>
              <a:t>transmembrane</a:t>
            </a:r>
            <a:r>
              <a:rPr lang="en-US" dirty="0" smtClean="0"/>
              <a:t> potentials of short term facilitation in crab muscle fibers.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Figure 5.9  Local recycling of synaptic vesicles in presynaptic terminals (Part 2)</a:t>
            </a:r>
          </a:p>
        </p:txBody>
      </p:sp>
      <p:pic>
        <p:nvPicPr>
          <p:cNvPr id="41987" name="Picture 4" descr="Z:\Purves Neuro 5e Supplements\Figures (JPEG)\ch05\Neurscience5e-Fig-05.09-2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33400"/>
            <a:ext cx="71628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886"/>
            <a:ext cx="9144000" cy="719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1Paper-low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8808" y="228600"/>
            <a:ext cx="5745192" cy="450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04900" y="54102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schematic of the opener muscle in the crayfish walking leg in which the distal muscle fibers were recorded with an intracellular electrode.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0" y="2743200"/>
            <a:ext cx="4191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6800" y="19050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2286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rayOut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2009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828800" y="1981200"/>
            <a:ext cx="533400" cy="45720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76800" y="381000"/>
            <a:ext cx="42672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409700" y="1143000"/>
          <a:ext cx="6324600" cy="5189416"/>
        </p:xfrm>
        <a:graphic>
          <a:graphicData uri="http://schemas.openxmlformats.org/presentationml/2006/ole">
            <p:oleObj spid="_x0000_s7170" name="SPW 11.0 Graph" r:id="rId3" imgW="9235440" imgH="6931440" progId="SigmaPlotGraphicObject.10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152400"/>
            <a:ext cx="5928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40 Hz induced depression, but rejuvenated with 5-HT. </a:t>
            </a:r>
          </a:p>
          <a:p>
            <a:r>
              <a:rPr lang="en-US" sz="2000" b="1" dirty="0" smtClean="0"/>
              <a:t>Depression is not due to a lack in vesicles.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Working Model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Arc 2"/>
          <p:cNvSpPr/>
          <p:nvPr/>
        </p:nvSpPr>
        <p:spPr>
          <a:xfrm flipV="1">
            <a:off x="1941892" y="2667000"/>
            <a:ext cx="5562600" cy="2743200"/>
          </a:xfrm>
          <a:prstGeom prst="arc">
            <a:avLst>
              <a:gd name="adj1" fmla="val 8070629"/>
              <a:gd name="adj2" fmla="val 240949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08692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89692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89692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7292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2092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94492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13492" y="3886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61092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18292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84892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94492" y="396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23092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18292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46892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46892" y="3429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89692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3923092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304092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694492" y="5105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51692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56492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3542092" y="43434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4719482" y="2847109"/>
            <a:ext cx="1489610" cy="505691"/>
          </a:xfrm>
          <a:custGeom>
            <a:avLst/>
            <a:gdLst>
              <a:gd name="connsiteX0" fmla="*/ 189828 w 1946810"/>
              <a:gd name="connsiteY0" fmla="*/ 235527 h 581891"/>
              <a:gd name="connsiteX1" fmla="*/ 37428 w 1946810"/>
              <a:gd name="connsiteY1" fmla="*/ 249382 h 581891"/>
              <a:gd name="connsiteX2" fmla="*/ 23574 w 1946810"/>
              <a:gd name="connsiteY2" fmla="*/ 304800 h 581891"/>
              <a:gd name="connsiteX3" fmla="*/ 78992 w 1946810"/>
              <a:gd name="connsiteY3" fmla="*/ 484909 h 581891"/>
              <a:gd name="connsiteX4" fmla="*/ 217538 w 1946810"/>
              <a:gd name="connsiteY4" fmla="*/ 471055 h 581891"/>
              <a:gd name="connsiteX5" fmla="*/ 259101 w 1946810"/>
              <a:gd name="connsiteY5" fmla="*/ 457200 h 581891"/>
              <a:gd name="connsiteX6" fmla="*/ 314519 w 1946810"/>
              <a:gd name="connsiteY6" fmla="*/ 401782 h 581891"/>
              <a:gd name="connsiteX7" fmla="*/ 577756 w 1946810"/>
              <a:gd name="connsiteY7" fmla="*/ 415637 h 581891"/>
              <a:gd name="connsiteX8" fmla="*/ 910265 w 1946810"/>
              <a:gd name="connsiteY8" fmla="*/ 429491 h 581891"/>
              <a:gd name="connsiteX9" fmla="*/ 993392 w 1946810"/>
              <a:gd name="connsiteY9" fmla="*/ 457200 h 581891"/>
              <a:gd name="connsiteX10" fmla="*/ 1090374 w 1946810"/>
              <a:gd name="connsiteY10" fmla="*/ 484909 h 581891"/>
              <a:gd name="connsiteX11" fmla="*/ 1353610 w 1946810"/>
              <a:gd name="connsiteY11" fmla="*/ 471055 h 581891"/>
              <a:gd name="connsiteX12" fmla="*/ 1589138 w 1946810"/>
              <a:gd name="connsiteY12" fmla="*/ 457200 h 581891"/>
              <a:gd name="connsiteX13" fmla="*/ 1672265 w 1946810"/>
              <a:gd name="connsiteY13" fmla="*/ 429491 h 581891"/>
              <a:gd name="connsiteX14" fmla="*/ 1727683 w 1946810"/>
              <a:gd name="connsiteY14" fmla="*/ 443346 h 581891"/>
              <a:gd name="connsiteX15" fmla="*/ 1741538 w 1946810"/>
              <a:gd name="connsiteY15" fmla="*/ 540327 h 581891"/>
              <a:gd name="connsiteX16" fmla="*/ 1755392 w 1946810"/>
              <a:gd name="connsiteY16" fmla="*/ 581891 h 581891"/>
              <a:gd name="connsiteX17" fmla="*/ 1880083 w 1946810"/>
              <a:gd name="connsiteY17" fmla="*/ 568037 h 581891"/>
              <a:gd name="connsiteX18" fmla="*/ 1921647 w 1946810"/>
              <a:gd name="connsiteY18" fmla="*/ 540327 h 581891"/>
              <a:gd name="connsiteX19" fmla="*/ 1838519 w 1946810"/>
              <a:gd name="connsiteY19" fmla="*/ 415637 h 581891"/>
              <a:gd name="connsiteX20" fmla="*/ 1810810 w 1946810"/>
              <a:gd name="connsiteY20" fmla="*/ 387927 h 581891"/>
              <a:gd name="connsiteX21" fmla="*/ 1796956 w 1946810"/>
              <a:gd name="connsiteY21" fmla="*/ 263237 h 581891"/>
              <a:gd name="connsiteX22" fmla="*/ 1783101 w 1946810"/>
              <a:gd name="connsiteY22" fmla="*/ 221673 h 581891"/>
              <a:gd name="connsiteX23" fmla="*/ 1713828 w 1946810"/>
              <a:gd name="connsiteY23" fmla="*/ 152400 h 581891"/>
              <a:gd name="connsiteX24" fmla="*/ 1630701 w 1946810"/>
              <a:gd name="connsiteY24" fmla="*/ 124691 h 581891"/>
              <a:gd name="connsiteX25" fmla="*/ 1602992 w 1946810"/>
              <a:gd name="connsiteY25" fmla="*/ 83127 h 581891"/>
              <a:gd name="connsiteX26" fmla="*/ 1561428 w 1946810"/>
              <a:gd name="connsiteY26" fmla="*/ 69273 h 581891"/>
              <a:gd name="connsiteX27" fmla="*/ 1256628 w 1946810"/>
              <a:gd name="connsiteY27" fmla="*/ 55418 h 581891"/>
              <a:gd name="connsiteX28" fmla="*/ 1131938 w 1946810"/>
              <a:gd name="connsiteY28" fmla="*/ 0 h 581891"/>
              <a:gd name="connsiteX29" fmla="*/ 882556 w 1946810"/>
              <a:gd name="connsiteY29" fmla="*/ 13855 h 581891"/>
              <a:gd name="connsiteX30" fmla="*/ 840992 w 1946810"/>
              <a:gd name="connsiteY30" fmla="*/ 27709 h 581891"/>
              <a:gd name="connsiteX31" fmla="*/ 757865 w 1946810"/>
              <a:gd name="connsiteY31" fmla="*/ 41564 h 581891"/>
              <a:gd name="connsiteX32" fmla="*/ 563901 w 1946810"/>
              <a:gd name="connsiteY32" fmla="*/ 55418 h 581891"/>
              <a:gd name="connsiteX33" fmla="*/ 522338 w 1946810"/>
              <a:gd name="connsiteY33" fmla="*/ 83127 h 581891"/>
              <a:gd name="connsiteX34" fmla="*/ 480774 w 1946810"/>
              <a:gd name="connsiteY34" fmla="*/ 166255 h 581891"/>
              <a:gd name="connsiteX35" fmla="*/ 397647 w 1946810"/>
              <a:gd name="connsiteY35" fmla="*/ 193964 h 581891"/>
              <a:gd name="connsiteX36" fmla="*/ 314519 w 1946810"/>
              <a:gd name="connsiteY36" fmla="*/ 221673 h 581891"/>
              <a:gd name="connsiteX37" fmla="*/ 134410 w 1946810"/>
              <a:gd name="connsiteY37" fmla="*/ 249382 h 581891"/>
              <a:gd name="connsiteX38" fmla="*/ 134410 w 1946810"/>
              <a:gd name="connsiteY38" fmla="*/ 263237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46810" h="581891">
                <a:moveTo>
                  <a:pt x="189828" y="235527"/>
                </a:moveTo>
                <a:cubicBezTo>
                  <a:pt x="139028" y="240145"/>
                  <a:pt x="84514" y="229763"/>
                  <a:pt x="37428" y="249382"/>
                </a:cubicBezTo>
                <a:cubicBezTo>
                  <a:pt x="19852" y="256706"/>
                  <a:pt x="23574" y="285759"/>
                  <a:pt x="23574" y="304800"/>
                </a:cubicBezTo>
                <a:cubicBezTo>
                  <a:pt x="23574" y="463542"/>
                  <a:pt x="0" y="432248"/>
                  <a:pt x="78992" y="484909"/>
                </a:cubicBezTo>
                <a:cubicBezTo>
                  <a:pt x="125174" y="480291"/>
                  <a:pt x="171665" y="478112"/>
                  <a:pt x="217538" y="471055"/>
                </a:cubicBezTo>
                <a:cubicBezTo>
                  <a:pt x="231972" y="468834"/>
                  <a:pt x="248775" y="467526"/>
                  <a:pt x="259101" y="457200"/>
                </a:cubicBezTo>
                <a:cubicBezTo>
                  <a:pt x="332992" y="383309"/>
                  <a:pt x="203684" y="438729"/>
                  <a:pt x="314519" y="401782"/>
                </a:cubicBezTo>
                <a:lnTo>
                  <a:pt x="577756" y="415637"/>
                </a:lnTo>
                <a:cubicBezTo>
                  <a:pt x="688569" y="420791"/>
                  <a:pt x="799883" y="418453"/>
                  <a:pt x="910265" y="429491"/>
                </a:cubicBezTo>
                <a:cubicBezTo>
                  <a:pt x="939328" y="432397"/>
                  <a:pt x="965683" y="447964"/>
                  <a:pt x="993392" y="457200"/>
                </a:cubicBezTo>
                <a:cubicBezTo>
                  <a:pt x="1053024" y="477077"/>
                  <a:pt x="1020783" y="467512"/>
                  <a:pt x="1090374" y="484909"/>
                </a:cubicBezTo>
                <a:lnTo>
                  <a:pt x="1353610" y="471055"/>
                </a:lnTo>
                <a:cubicBezTo>
                  <a:pt x="1432134" y="466693"/>
                  <a:pt x="1511154" y="467372"/>
                  <a:pt x="1589138" y="457200"/>
                </a:cubicBezTo>
                <a:cubicBezTo>
                  <a:pt x="1618101" y="453422"/>
                  <a:pt x="1672265" y="429491"/>
                  <a:pt x="1672265" y="429491"/>
                </a:cubicBezTo>
                <a:cubicBezTo>
                  <a:pt x="1690738" y="434109"/>
                  <a:pt x="1717591" y="427199"/>
                  <a:pt x="1727683" y="443346"/>
                </a:cubicBezTo>
                <a:cubicBezTo>
                  <a:pt x="1744990" y="471038"/>
                  <a:pt x="1735134" y="508306"/>
                  <a:pt x="1741538" y="540327"/>
                </a:cubicBezTo>
                <a:cubicBezTo>
                  <a:pt x="1744402" y="554647"/>
                  <a:pt x="1750774" y="568036"/>
                  <a:pt x="1755392" y="581891"/>
                </a:cubicBezTo>
                <a:cubicBezTo>
                  <a:pt x="1796956" y="577273"/>
                  <a:pt x="1839512" y="578180"/>
                  <a:pt x="1880083" y="568037"/>
                </a:cubicBezTo>
                <a:cubicBezTo>
                  <a:pt x="1896237" y="563998"/>
                  <a:pt x="1918381" y="556655"/>
                  <a:pt x="1921647" y="540327"/>
                </a:cubicBezTo>
                <a:cubicBezTo>
                  <a:pt x="1946810" y="414512"/>
                  <a:pt x="1917777" y="431488"/>
                  <a:pt x="1838519" y="415637"/>
                </a:cubicBezTo>
                <a:cubicBezTo>
                  <a:pt x="1829283" y="406400"/>
                  <a:pt x="1814247" y="400529"/>
                  <a:pt x="1810810" y="387927"/>
                </a:cubicBezTo>
                <a:cubicBezTo>
                  <a:pt x="1799807" y="347581"/>
                  <a:pt x="1803831" y="304487"/>
                  <a:pt x="1796956" y="263237"/>
                </a:cubicBezTo>
                <a:cubicBezTo>
                  <a:pt x="1794555" y="248832"/>
                  <a:pt x="1791863" y="233356"/>
                  <a:pt x="1783101" y="221673"/>
                </a:cubicBezTo>
                <a:cubicBezTo>
                  <a:pt x="1763508" y="195549"/>
                  <a:pt x="1744808" y="162727"/>
                  <a:pt x="1713828" y="152400"/>
                </a:cubicBezTo>
                <a:lnTo>
                  <a:pt x="1630701" y="124691"/>
                </a:lnTo>
                <a:cubicBezTo>
                  <a:pt x="1621465" y="110836"/>
                  <a:pt x="1615994" y="93529"/>
                  <a:pt x="1602992" y="83127"/>
                </a:cubicBezTo>
                <a:cubicBezTo>
                  <a:pt x="1591588" y="74004"/>
                  <a:pt x="1575986" y="70438"/>
                  <a:pt x="1561428" y="69273"/>
                </a:cubicBezTo>
                <a:cubicBezTo>
                  <a:pt x="1460047" y="61163"/>
                  <a:pt x="1358228" y="60036"/>
                  <a:pt x="1256628" y="55418"/>
                </a:cubicBezTo>
                <a:cubicBezTo>
                  <a:pt x="1157705" y="22444"/>
                  <a:pt x="1197803" y="43911"/>
                  <a:pt x="1131938" y="0"/>
                </a:cubicBezTo>
                <a:cubicBezTo>
                  <a:pt x="1048811" y="4618"/>
                  <a:pt x="965437" y="5962"/>
                  <a:pt x="882556" y="13855"/>
                </a:cubicBezTo>
                <a:cubicBezTo>
                  <a:pt x="868018" y="15240"/>
                  <a:pt x="855248" y="24541"/>
                  <a:pt x="840992" y="27709"/>
                </a:cubicBezTo>
                <a:cubicBezTo>
                  <a:pt x="813570" y="33803"/>
                  <a:pt x="785817" y="38769"/>
                  <a:pt x="757865" y="41564"/>
                </a:cubicBezTo>
                <a:cubicBezTo>
                  <a:pt x="693367" y="48014"/>
                  <a:pt x="628556" y="50800"/>
                  <a:pt x="563901" y="55418"/>
                </a:cubicBezTo>
                <a:cubicBezTo>
                  <a:pt x="550047" y="64654"/>
                  <a:pt x="532740" y="70125"/>
                  <a:pt x="522338" y="83127"/>
                </a:cubicBezTo>
                <a:cubicBezTo>
                  <a:pt x="493653" y="118983"/>
                  <a:pt x="527489" y="137058"/>
                  <a:pt x="480774" y="166255"/>
                </a:cubicBezTo>
                <a:cubicBezTo>
                  <a:pt x="456006" y="181735"/>
                  <a:pt x="425356" y="184728"/>
                  <a:pt x="397647" y="193964"/>
                </a:cubicBezTo>
                <a:lnTo>
                  <a:pt x="314519" y="221673"/>
                </a:lnTo>
                <a:cubicBezTo>
                  <a:pt x="192803" y="262245"/>
                  <a:pt x="402287" y="195805"/>
                  <a:pt x="134410" y="249382"/>
                </a:cubicBezTo>
                <a:cubicBezTo>
                  <a:pt x="129881" y="250288"/>
                  <a:pt x="134410" y="258619"/>
                  <a:pt x="134410" y="2632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13692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294692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51892" y="5105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075492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4685092" y="5257800"/>
            <a:ext cx="152400" cy="0"/>
          </a:xfrm>
          <a:prstGeom prst="line">
            <a:avLst/>
          </a:prstGeom>
          <a:ln w="762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5066092" y="5257800"/>
            <a:ext cx="152400" cy="0"/>
          </a:xfrm>
          <a:prstGeom prst="line">
            <a:avLst/>
          </a:prstGeom>
          <a:ln w="762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523292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989892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608892" y="4724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370892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685092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380292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599492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816933" y="4332241"/>
            <a:ext cx="250918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6056692" y="4114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5970127" y="3820365"/>
            <a:ext cx="3271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4989894" y="4191000"/>
            <a:ext cx="7619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4608892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4151692" y="43434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294692" y="2819400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3429000" y="1752600"/>
            <a:ext cx="914400" cy="10668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flipH="1">
            <a:off x="5410200" y="1600200"/>
            <a:ext cx="914400" cy="12954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13492" y="4343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85292" y="3657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18492" y="3733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46892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789492" y="48006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54" name="TextBox 53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408492" y="40386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57" name="TextBox 56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484692" y="32004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60" name="TextBox 59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70492" y="27432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63" name="TextBox 62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733092" y="40386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66" name="TextBox 65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580692" y="32766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69" name="TextBox 68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818692" y="27432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72" name="TextBox 71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504492" y="47244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75" name="TextBox 74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008692" y="54864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78" name="TextBox 77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151692" y="57912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81" name="TextBox 80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751892" y="59436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84" name="TextBox 83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666292" y="5486400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87" name="TextBox 86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98384" y="5955268"/>
            <a:ext cx="420308" cy="369332"/>
            <a:chOff x="6894892" y="5334000"/>
            <a:chExt cx="420308" cy="369332"/>
          </a:xfrm>
          <a:solidFill>
            <a:srgbClr val="00B050"/>
          </a:solidFill>
        </p:grpSpPr>
        <p:sp>
          <p:nvSpPr>
            <p:cNvPr id="90" name="TextBox 89"/>
            <p:cNvSpPr txBox="1"/>
            <p:nvPr/>
          </p:nvSpPr>
          <p:spPr>
            <a:xfrm>
              <a:off x="6894892" y="5334000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Ba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34200" y="5334000"/>
              <a:ext cx="76200" cy="762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2" name="Oval 91"/>
          <p:cNvSpPr/>
          <p:nvPr/>
        </p:nvSpPr>
        <p:spPr>
          <a:xfrm>
            <a:off x="5294692" y="5791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5828092" y="57150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456492" y="62484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770692" y="60960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989892" y="61722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465892" y="594360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52400" y="1600200"/>
            <a:ext cx="368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6B86">
                    <a:lumMod val="50000"/>
                  </a:srgbClr>
                </a:solidFill>
              </a:rPr>
              <a:t>Two ways to reach targets</a:t>
            </a:r>
            <a:endParaRPr lang="en-US" sz="2000" dirty="0">
              <a:solidFill>
                <a:srgbClr val="646B8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1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556 L 0.00417 -0.0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555 L 0.04584 -0.127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417 -0.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-0.083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666 L 0.02917 -0.11666 " pathEditMode="relative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667 L -0.00417 -0.13889 " pathEditMode="relative" ptsTypes="AA">
                                      <p:cBhvr>
                                        <p:cTn id="1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6042 0.05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0833 0.02222 " pathEditMode="relative" ptsTypes="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7.40741E-7 L 0.11875 -0.049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-2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-3.7037E-7 L 0.1 -0.11111 " pathEditMode="relative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295401"/>
            <a:ext cx="2362200" cy="99059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High </a:t>
            </a:r>
          </a:p>
          <a:p>
            <a:pPr algn="ctr"/>
            <a:r>
              <a:rPr lang="en-US" sz="2800" b="1" dirty="0" smtClean="0"/>
              <a:t>Frequency </a:t>
            </a:r>
            <a:endParaRPr lang="en-US" sz="2800" b="1" dirty="0"/>
          </a:p>
        </p:txBody>
      </p:sp>
      <p:sp>
        <p:nvSpPr>
          <p:cNvPr id="5" name="Arc 4"/>
          <p:cNvSpPr/>
          <p:nvPr/>
        </p:nvSpPr>
        <p:spPr>
          <a:xfrm flipV="1">
            <a:off x="3124200" y="2743200"/>
            <a:ext cx="5562600" cy="2743200"/>
          </a:xfrm>
          <a:prstGeom prst="arc">
            <a:avLst>
              <a:gd name="adj1" fmla="val 8070629"/>
              <a:gd name="adj2" fmla="val 240949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1000" y="3581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3429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19600" y="3581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4400" y="3886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95800" y="396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434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00600" y="3581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72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6800" y="4038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054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00600" y="3048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292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292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72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5105400" y="53340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486400" y="53340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876800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340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6200000" flipH="1">
            <a:off x="4724400" y="44196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5901790" y="2923309"/>
            <a:ext cx="1489610" cy="505691"/>
          </a:xfrm>
          <a:custGeom>
            <a:avLst/>
            <a:gdLst>
              <a:gd name="connsiteX0" fmla="*/ 189828 w 1946810"/>
              <a:gd name="connsiteY0" fmla="*/ 235527 h 581891"/>
              <a:gd name="connsiteX1" fmla="*/ 37428 w 1946810"/>
              <a:gd name="connsiteY1" fmla="*/ 249382 h 581891"/>
              <a:gd name="connsiteX2" fmla="*/ 23574 w 1946810"/>
              <a:gd name="connsiteY2" fmla="*/ 304800 h 581891"/>
              <a:gd name="connsiteX3" fmla="*/ 78992 w 1946810"/>
              <a:gd name="connsiteY3" fmla="*/ 484909 h 581891"/>
              <a:gd name="connsiteX4" fmla="*/ 217538 w 1946810"/>
              <a:gd name="connsiteY4" fmla="*/ 471055 h 581891"/>
              <a:gd name="connsiteX5" fmla="*/ 259101 w 1946810"/>
              <a:gd name="connsiteY5" fmla="*/ 457200 h 581891"/>
              <a:gd name="connsiteX6" fmla="*/ 314519 w 1946810"/>
              <a:gd name="connsiteY6" fmla="*/ 401782 h 581891"/>
              <a:gd name="connsiteX7" fmla="*/ 577756 w 1946810"/>
              <a:gd name="connsiteY7" fmla="*/ 415637 h 581891"/>
              <a:gd name="connsiteX8" fmla="*/ 910265 w 1946810"/>
              <a:gd name="connsiteY8" fmla="*/ 429491 h 581891"/>
              <a:gd name="connsiteX9" fmla="*/ 993392 w 1946810"/>
              <a:gd name="connsiteY9" fmla="*/ 457200 h 581891"/>
              <a:gd name="connsiteX10" fmla="*/ 1090374 w 1946810"/>
              <a:gd name="connsiteY10" fmla="*/ 484909 h 581891"/>
              <a:gd name="connsiteX11" fmla="*/ 1353610 w 1946810"/>
              <a:gd name="connsiteY11" fmla="*/ 471055 h 581891"/>
              <a:gd name="connsiteX12" fmla="*/ 1589138 w 1946810"/>
              <a:gd name="connsiteY12" fmla="*/ 457200 h 581891"/>
              <a:gd name="connsiteX13" fmla="*/ 1672265 w 1946810"/>
              <a:gd name="connsiteY13" fmla="*/ 429491 h 581891"/>
              <a:gd name="connsiteX14" fmla="*/ 1727683 w 1946810"/>
              <a:gd name="connsiteY14" fmla="*/ 443346 h 581891"/>
              <a:gd name="connsiteX15" fmla="*/ 1741538 w 1946810"/>
              <a:gd name="connsiteY15" fmla="*/ 540327 h 581891"/>
              <a:gd name="connsiteX16" fmla="*/ 1755392 w 1946810"/>
              <a:gd name="connsiteY16" fmla="*/ 581891 h 581891"/>
              <a:gd name="connsiteX17" fmla="*/ 1880083 w 1946810"/>
              <a:gd name="connsiteY17" fmla="*/ 568037 h 581891"/>
              <a:gd name="connsiteX18" fmla="*/ 1921647 w 1946810"/>
              <a:gd name="connsiteY18" fmla="*/ 540327 h 581891"/>
              <a:gd name="connsiteX19" fmla="*/ 1838519 w 1946810"/>
              <a:gd name="connsiteY19" fmla="*/ 415637 h 581891"/>
              <a:gd name="connsiteX20" fmla="*/ 1810810 w 1946810"/>
              <a:gd name="connsiteY20" fmla="*/ 387927 h 581891"/>
              <a:gd name="connsiteX21" fmla="*/ 1796956 w 1946810"/>
              <a:gd name="connsiteY21" fmla="*/ 263237 h 581891"/>
              <a:gd name="connsiteX22" fmla="*/ 1783101 w 1946810"/>
              <a:gd name="connsiteY22" fmla="*/ 221673 h 581891"/>
              <a:gd name="connsiteX23" fmla="*/ 1713828 w 1946810"/>
              <a:gd name="connsiteY23" fmla="*/ 152400 h 581891"/>
              <a:gd name="connsiteX24" fmla="*/ 1630701 w 1946810"/>
              <a:gd name="connsiteY24" fmla="*/ 124691 h 581891"/>
              <a:gd name="connsiteX25" fmla="*/ 1602992 w 1946810"/>
              <a:gd name="connsiteY25" fmla="*/ 83127 h 581891"/>
              <a:gd name="connsiteX26" fmla="*/ 1561428 w 1946810"/>
              <a:gd name="connsiteY26" fmla="*/ 69273 h 581891"/>
              <a:gd name="connsiteX27" fmla="*/ 1256628 w 1946810"/>
              <a:gd name="connsiteY27" fmla="*/ 55418 h 581891"/>
              <a:gd name="connsiteX28" fmla="*/ 1131938 w 1946810"/>
              <a:gd name="connsiteY28" fmla="*/ 0 h 581891"/>
              <a:gd name="connsiteX29" fmla="*/ 882556 w 1946810"/>
              <a:gd name="connsiteY29" fmla="*/ 13855 h 581891"/>
              <a:gd name="connsiteX30" fmla="*/ 840992 w 1946810"/>
              <a:gd name="connsiteY30" fmla="*/ 27709 h 581891"/>
              <a:gd name="connsiteX31" fmla="*/ 757865 w 1946810"/>
              <a:gd name="connsiteY31" fmla="*/ 41564 h 581891"/>
              <a:gd name="connsiteX32" fmla="*/ 563901 w 1946810"/>
              <a:gd name="connsiteY32" fmla="*/ 55418 h 581891"/>
              <a:gd name="connsiteX33" fmla="*/ 522338 w 1946810"/>
              <a:gd name="connsiteY33" fmla="*/ 83127 h 581891"/>
              <a:gd name="connsiteX34" fmla="*/ 480774 w 1946810"/>
              <a:gd name="connsiteY34" fmla="*/ 166255 h 581891"/>
              <a:gd name="connsiteX35" fmla="*/ 397647 w 1946810"/>
              <a:gd name="connsiteY35" fmla="*/ 193964 h 581891"/>
              <a:gd name="connsiteX36" fmla="*/ 314519 w 1946810"/>
              <a:gd name="connsiteY36" fmla="*/ 221673 h 581891"/>
              <a:gd name="connsiteX37" fmla="*/ 134410 w 1946810"/>
              <a:gd name="connsiteY37" fmla="*/ 249382 h 581891"/>
              <a:gd name="connsiteX38" fmla="*/ 134410 w 1946810"/>
              <a:gd name="connsiteY38" fmla="*/ 263237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46810" h="581891">
                <a:moveTo>
                  <a:pt x="189828" y="235527"/>
                </a:moveTo>
                <a:cubicBezTo>
                  <a:pt x="139028" y="240145"/>
                  <a:pt x="84514" y="229763"/>
                  <a:pt x="37428" y="249382"/>
                </a:cubicBezTo>
                <a:cubicBezTo>
                  <a:pt x="19852" y="256706"/>
                  <a:pt x="23574" y="285759"/>
                  <a:pt x="23574" y="304800"/>
                </a:cubicBezTo>
                <a:cubicBezTo>
                  <a:pt x="23574" y="463542"/>
                  <a:pt x="0" y="432248"/>
                  <a:pt x="78992" y="484909"/>
                </a:cubicBezTo>
                <a:cubicBezTo>
                  <a:pt x="125174" y="480291"/>
                  <a:pt x="171665" y="478112"/>
                  <a:pt x="217538" y="471055"/>
                </a:cubicBezTo>
                <a:cubicBezTo>
                  <a:pt x="231972" y="468834"/>
                  <a:pt x="248775" y="467526"/>
                  <a:pt x="259101" y="457200"/>
                </a:cubicBezTo>
                <a:cubicBezTo>
                  <a:pt x="332992" y="383309"/>
                  <a:pt x="203684" y="438729"/>
                  <a:pt x="314519" y="401782"/>
                </a:cubicBezTo>
                <a:lnTo>
                  <a:pt x="577756" y="415637"/>
                </a:lnTo>
                <a:cubicBezTo>
                  <a:pt x="688569" y="420791"/>
                  <a:pt x="799883" y="418453"/>
                  <a:pt x="910265" y="429491"/>
                </a:cubicBezTo>
                <a:cubicBezTo>
                  <a:pt x="939328" y="432397"/>
                  <a:pt x="965683" y="447964"/>
                  <a:pt x="993392" y="457200"/>
                </a:cubicBezTo>
                <a:cubicBezTo>
                  <a:pt x="1053024" y="477077"/>
                  <a:pt x="1020783" y="467512"/>
                  <a:pt x="1090374" y="484909"/>
                </a:cubicBezTo>
                <a:lnTo>
                  <a:pt x="1353610" y="471055"/>
                </a:lnTo>
                <a:cubicBezTo>
                  <a:pt x="1432134" y="466693"/>
                  <a:pt x="1511154" y="467372"/>
                  <a:pt x="1589138" y="457200"/>
                </a:cubicBezTo>
                <a:cubicBezTo>
                  <a:pt x="1618101" y="453422"/>
                  <a:pt x="1672265" y="429491"/>
                  <a:pt x="1672265" y="429491"/>
                </a:cubicBezTo>
                <a:cubicBezTo>
                  <a:pt x="1690738" y="434109"/>
                  <a:pt x="1717591" y="427199"/>
                  <a:pt x="1727683" y="443346"/>
                </a:cubicBezTo>
                <a:cubicBezTo>
                  <a:pt x="1744990" y="471038"/>
                  <a:pt x="1735134" y="508306"/>
                  <a:pt x="1741538" y="540327"/>
                </a:cubicBezTo>
                <a:cubicBezTo>
                  <a:pt x="1744402" y="554647"/>
                  <a:pt x="1750774" y="568036"/>
                  <a:pt x="1755392" y="581891"/>
                </a:cubicBezTo>
                <a:cubicBezTo>
                  <a:pt x="1796956" y="577273"/>
                  <a:pt x="1839512" y="578180"/>
                  <a:pt x="1880083" y="568037"/>
                </a:cubicBezTo>
                <a:cubicBezTo>
                  <a:pt x="1896237" y="563998"/>
                  <a:pt x="1918381" y="556655"/>
                  <a:pt x="1921647" y="540327"/>
                </a:cubicBezTo>
                <a:cubicBezTo>
                  <a:pt x="1946810" y="414512"/>
                  <a:pt x="1917777" y="431488"/>
                  <a:pt x="1838519" y="415637"/>
                </a:cubicBezTo>
                <a:cubicBezTo>
                  <a:pt x="1829283" y="406400"/>
                  <a:pt x="1814247" y="400529"/>
                  <a:pt x="1810810" y="387927"/>
                </a:cubicBezTo>
                <a:cubicBezTo>
                  <a:pt x="1799807" y="347581"/>
                  <a:pt x="1803831" y="304487"/>
                  <a:pt x="1796956" y="263237"/>
                </a:cubicBezTo>
                <a:cubicBezTo>
                  <a:pt x="1794555" y="248832"/>
                  <a:pt x="1791863" y="233356"/>
                  <a:pt x="1783101" y="221673"/>
                </a:cubicBezTo>
                <a:cubicBezTo>
                  <a:pt x="1763508" y="195549"/>
                  <a:pt x="1744808" y="162727"/>
                  <a:pt x="1713828" y="152400"/>
                </a:cubicBezTo>
                <a:lnTo>
                  <a:pt x="1630701" y="124691"/>
                </a:lnTo>
                <a:cubicBezTo>
                  <a:pt x="1621465" y="110836"/>
                  <a:pt x="1615994" y="93529"/>
                  <a:pt x="1602992" y="83127"/>
                </a:cubicBezTo>
                <a:cubicBezTo>
                  <a:pt x="1591588" y="74004"/>
                  <a:pt x="1575986" y="70438"/>
                  <a:pt x="1561428" y="69273"/>
                </a:cubicBezTo>
                <a:cubicBezTo>
                  <a:pt x="1460047" y="61163"/>
                  <a:pt x="1358228" y="60036"/>
                  <a:pt x="1256628" y="55418"/>
                </a:cubicBezTo>
                <a:cubicBezTo>
                  <a:pt x="1157705" y="22444"/>
                  <a:pt x="1197803" y="43911"/>
                  <a:pt x="1131938" y="0"/>
                </a:cubicBezTo>
                <a:cubicBezTo>
                  <a:pt x="1048811" y="4618"/>
                  <a:pt x="965437" y="5962"/>
                  <a:pt x="882556" y="13855"/>
                </a:cubicBezTo>
                <a:cubicBezTo>
                  <a:pt x="868018" y="15240"/>
                  <a:pt x="855248" y="24541"/>
                  <a:pt x="840992" y="27709"/>
                </a:cubicBezTo>
                <a:cubicBezTo>
                  <a:pt x="813570" y="33803"/>
                  <a:pt x="785817" y="38769"/>
                  <a:pt x="757865" y="41564"/>
                </a:cubicBezTo>
                <a:cubicBezTo>
                  <a:pt x="693367" y="48014"/>
                  <a:pt x="628556" y="50800"/>
                  <a:pt x="563901" y="55418"/>
                </a:cubicBezTo>
                <a:cubicBezTo>
                  <a:pt x="550047" y="64654"/>
                  <a:pt x="532740" y="70125"/>
                  <a:pt x="522338" y="83127"/>
                </a:cubicBezTo>
                <a:cubicBezTo>
                  <a:pt x="493653" y="118983"/>
                  <a:pt x="527489" y="137058"/>
                  <a:pt x="480774" y="166255"/>
                </a:cubicBezTo>
                <a:cubicBezTo>
                  <a:pt x="456006" y="181735"/>
                  <a:pt x="425356" y="184728"/>
                  <a:pt x="397647" y="193964"/>
                </a:cubicBezTo>
                <a:lnTo>
                  <a:pt x="314519" y="221673"/>
                </a:lnTo>
                <a:cubicBezTo>
                  <a:pt x="192803" y="262245"/>
                  <a:pt x="402287" y="195805"/>
                  <a:pt x="134410" y="249382"/>
                </a:cubicBezTo>
                <a:cubicBezTo>
                  <a:pt x="129881" y="250288"/>
                  <a:pt x="134410" y="258619"/>
                  <a:pt x="134410" y="2632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770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34200" y="518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2578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5867400" y="53340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248400" y="53340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7056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72200" y="5029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91200" y="4800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5532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867400" y="5029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562600" y="5029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81800" y="47244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6999241" y="4408441"/>
            <a:ext cx="250918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2390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7152435" y="3896565"/>
            <a:ext cx="3271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6172202" y="4267200"/>
            <a:ext cx="7619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791200" y="4191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5334000" y="44196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77000" y="2895600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648200" y="990600"/>
            <a:ext cx="914400" cy="19050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H="1">
            <a:off x="6477000" y="914400"/>
            <a:ext cx="914400" cy="20574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4419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7600" y="3733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00800" y="3810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0292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297681" y="3886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526281" y="3962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221481" y="3581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602481" y="3429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50081" y="3581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754881" y="3886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602481" y="3733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876800" y="3657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602481" y="3200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59681" y="3886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907281" y="4114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831081" y="3048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19600" y="3352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07281" y="3276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5135881" y="3200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059681" y="3505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897881" y="5029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288281" y="4953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907281" y="5181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410200" y="5257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248400" y="5029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629400" y="4953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010400" y="5181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821681" y="4191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5059681" y="4419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5715000" y="5257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5638800" y="5029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67400" y="4800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553200" y="5257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858000" y="4724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269481" y="4191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6172200" y="5257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86"/>
          <p:cNvGrpSpPr/>
          <p:nvPr/>
        </p:nvGrpSpPr>
        <p:grpSpPr>
          <a:xfrm>
            <a:off x="6934200" y="1219200"/>
            <a:ext cx="1905000" cy="304800"/>
            <a:chOff x="5410200" y="1143000"/>
            <a:chExt cx="1905000" cy="304800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5410200" y="1295400"/>
              <a:ext cx="1905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86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5562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5638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5715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5791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5867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5943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6019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6096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6172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6248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6324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6400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6477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6553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6629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6705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6781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6858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6934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 Placeholder 2"/>
          <p:cNvSpPr txBox="1">
            <a:spLocks/>
          </p:cNvSpPr>
          <p:nvPr/>
        </p:nvSpPr>
        <p:spPr>
          <a:xfrm>
            <a:off x="381000" y="2590800"/>
            <a:ext cx="23622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Stimulation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03204" y="5791200"/>
            <a:ext cx="5912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6B86">
                    <a:lumMod val="50000"/>
                  </a:srgbClr>
                </a:solidFill>
              </a:rPr>
              <a:t>Recycled vesicles can not be refilled again.</a:t>
            </a:r>
            <a:endParaRPr lang="en-US" sz="2400" dirty="0">
              <a:solidFill>
                <a:srgbClr val="646B86">
                  <a:lumMod val="50000"/>
                </a:srgbClr>
              </a:solidFill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895600" y="685800"/>
          <a:ext cx="2428875" cy="1661713"/>
        </p:xfrm>
        <a:graphic>
          <a:graphicData uri="http://schemas.openxmlformats.org/presentationml/2006/ole">
            <p:oleObj spid="_x0000_s8194" name="Chart Data" r:id="rId3" imgW="6840000" imgH="4680000" progId="ADIChart.ChartData.1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806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flipV="1">
            <a:off x="3124200" y="2819400"/>
            <a:ext cx="5562600" cy="2743200"/>
          </a:xfrm>
          <a:prstGeom prst="arc">
            <a:avLst>
              <a:gd name="adj1" fmla="val 8070629"/>
              <a:gd name="adj2" fmla="val 240949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10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196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4400" y="396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95800" y="4038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43400" y="3429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006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7200" y="3886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68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054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006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29200" y="3886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29200" y="3581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720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5105400" y="54102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486400" y="54102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876800" y="5257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34000" y="5334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5334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6200000" flipH="1">
            <a:off x="4724400" y="44958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5901790" y="2999509"/>
            <a:ext cx="1489610" cy="505691"/>
          </a:xfrm>
          <a:custGeom>
            <a:avLst/>
            <a:gdLst>
              <a:gd name="connsiteX0" fmla="*/ 189828 w 1946810"/>
              <a:gd name="connsiteY0" fmla="*/ 235527 h 581891"/>
              <a:gd name="connsiteX1" fmla="*/ 37428 w 1946810"/>
              <a:gd name="connsiteY1" fmla="*/ 249382 h 581891"/>
              <a:gd name="connsiteX2" fmla="*/ 23574 w 1946810"/>
              <a:gd name="connsiteY2" fmla="*/ 304800 h 581891"/>
              <a:gd name="connsiteX3" fmla="*/ 78992 w 1946810"/>
              <a:gd name="connsiteY3" fmla="*/ 484909 h 581891"/>
              <a:gd name="connsiteX4" fmla="*/ 217538 w 1946810"/>
              <a:gd name="connsiteY4" fmla="*/ 471055 h 581891"/>
              <a:gd name="connsiteX5" fmla="*/ 259101 w 1946810"/>
              <a:gd name="connsiteY5" fmla="*/ 457200 h 581891"/>
              <a:gd name="connsiteX6" fmla="*/ 314519 w 1946810"/>
              <a:gd name="connsiteY6" fmla="*/ 401782 h 581891"/>
              <a:gd name="connsiteX7" fmla="*/ 577756 w 1946810"/>
              <a:gd name="connsiteY7" fmla="*/ 415637 h 581891"/>
              <a:gd name="connsiteX8" fmla="*/ 910265 w 1946810"/>
              <a:gd name="connsiteY8" fmla="*/ 429491 h 581891"/>
              <a:gd name="connsiteX9" fmla="*/ 993392 w 1946810"/>
              <a:gd name="connsiteY9" fmla="*/ 457200 h 581891"/>
              <a:gd name="connsiteX10" fmla="*/ 1090374 w 1946810"/>
              <a:gd name="connsiteY10" fmla="*/ 484909 h 581891"/>
              <a:gd name="connsiteX11" fmla="*/ 1353610 w 1946810"/>
              <a:gd name="connsiteY11" fmla="*/ 471055 h 581891"/>
              <a:gd name="connsiteX12" fmla="*/ 1589138 w 1946810"/>
              <a:gd name="connsiteY12" fmla="*/ 457200 h 581891"/>
              <a:gd name="connsiteX13" fmla="*/ 1672265 w 1946810"/>
              <a:gd name="connsiteY13" fmla="*/ 429491 h 581891"/>
              <a:gd name="connsiteX14" fmla="*/ 1727683 w 1946810"/>
              <a:gd name="connsiteY14" fmla="*/ 443346 h 581891"/>
              <a:gd name="connsiteX15" fmla="*/ 1741538 w 1946810"/>
              <a:gd name="connsiteY15" fmla="*/ 540327 h 581891"/>
              <a:gd name="connsiteX16" fmla="*/ 1755392 w 1946810"/>
              <a:gd name="connsiteY16" fmla="*/ 581891 h 581891"/>
              <a:gd name="connsiteX17" fmla="*/ 1880083 w 1946810"/>
              <a:gd name="connsiteY17" fmla="*/ 568037 h 581891"/>
              <a:gd name="connsiteX18" fmla="*/ 1921647 w 1946810"/>
              <a:gd name="connsiteY18" fmla="*/ 540327 h 581891"/>
              <a:gd name="connsiteX19" fmla="*/ 1838519 w 1946810"/>
              <a:gd name="connsiteY19" fmla="*/ 415637 h 581891"/>
              <a:gd name="connsiteX20" fmla="*/ 1810810 w 1946810"/>
              <a:gd name="connsiteY20" fmla="*/ 387927 h 581891"/>
              <a:gd name="connsiteX21" fmla="*/ 1796956 w 1946810"/>
              <a:gd name="connsiteY21" fmla="*/ 263237 h 581891"/>
              <a:gd name="connsiteX22" fmla="*/ 1783101 w 1946810"/>
              <a:gd name="connsiteY22" fmla="*/ 221673 h 581891"/>
              <a:gd name="connsiteX23" fmla="*/ 1713828 w 1946810"/>
              <a:gd name="connsiteY23" fmla="*/ 152400 h 581891"/>
              <a:gd name="connsiteX24" fmla="*/ 1630701 w 1946810"/>
              <a:gd name="connsiteY24" fmla="*/ 124691 h 581891"/>
              <a:gd name="connsiteX25" fmla="*/ 1602992 w 1946810"/>
              <a:gd name="connsiteY25" fmla="*/ 83127 h 581891"/>
              <a:gd name="connsiteX26" fmla="*/ 1561428 w 1946810"/>
              <a:gd name="connsiteY26" fmla="*/ 69273 h 581891"/>
              <a:gd name="connsiteX27" fmla="*/ 1256628 w 1946810"/>
              <a:gd name="connsiteY27" fmla="*/ 55418 h 581891"/>
              <a:gd name="connsiteX28" fmla="*/ 1131938 w 1946810"/>
              <a:gd name="connsiteY28" fmla="*/ 0 h 581891"/>
              <a:gd name="connsiteX29" fmla="*/ 882556 w 1946810"/>
              <a:gd name="connsiteY29" fmla="*/ 13855 h 581891"/>
              <a:gd name="connsiteX30" fmla="*/ 840992 w 1946810"/>
              <a:gd name="connsiteY30" fmla="*/ 27709 h 581891"/>
              <a:gd name="connsiteX31" fmla="*/ 757865 w 1946810"/>
              <a:gd name="connsiteY31" fmla="*/ 41564 h 581891"/>
              <a:gd name="connsiteX32" fmla="*/ 563901 w 1946810"/>
              <a:gd name="connsiteY32" fmla="*/ 55418 h 581891"/>
              <a:gd name="connsiteX33" fmla="*/ 522338 w 1946810"/>
              <a:gd name="connsiteY33" fmla="*/ 83127 h 581891"/>
              <a:gd name="connsiteX34" fmla="*/ 480774 w 1946810"/>
              <a:gd name="connsiteY34" fmla="*/ 166255 h 581891"/>
              <a:gd name="connsiteX35" fmla="*/ 397647 w 1946810"/>
              <a:gd name="connsiteY35" fmla="*/ 193964 h 581891"/>
              <a:gd name="connsiteX36" fmla="*/ 314519 w 1946810"/>
              <a:gd name="connsiteY36" fmla="*/ 221673 h 581891"/>
              <a:gd name="connsiteX37" fmla="*/ 134410 w 1946810"/>
              <a:gd name="connsiteY37" fmla="*/ 249382 h 581891"/>
              <a:gd name="connsiteX38" fmla="*/ 134410 w 1946810"/>
              <a:gd name="connsiteY38" fmla="*/ 263237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46810" h="581891">
                <a:moveTo>
                  <a:pt x="189828" y="235527"/>
                </a:moveTo>
                <a:cubicBezTo>
                  <a:pt x="139028" y="240145"/>
                  <a:pt x="84514" y="229763"/>
                  <a:pt x="37428" y="249382"/>
                </a:cubicBezTo>
                <a:cubicBezTo>
                  <a:pt x="19852" y="256706"/>
                  <a:pt x="23574" y="285759"/>
                  <a:pt x="23574" y="304800"/>
                </a:cubicBezTo>
                <a:cubicBezTo>
                  <a:pt x="23574" y="463542"/>
                  <a:pt x="0" y="432248"/>
                  <a:pt x="78992" y="484909"/>
                </a:cubicBezTo>
                <a:cubicBezTo>
                  <a:pt x="125174" y="480291"/>
                  <a:pt x="171665" y="478112"/>
                  <a:pt x="217538" y="471055"/>
                </a:cubicBezTo>
                <a:cubicBezTo>
                  <a:pt x="231972" y="468834"/>
                  <a:pt x="248775" y="467526"/>
                  <a:pt x="259101" y="457200"/>
                </a:cubicBezTo>
                <a:cubicBezTo>
                  <a:pt x="332992" y="383309"/>
                  <a:pt x="203684" y="438729"/>
                  <a:pt x="314519" y="401782"/>
                </a:cubicBezTo>
                <a:lnTo>
                  <a:pt x="577756" y="415637"/>
                </a:lnTo>
                <a:cubicBezTo>
                  <a:pt x="688569" y="420791"/>
                  <a:pt x="799883" y="418453"/>
                  <a:pt x="910265" y="429491"/>
                </a:cubicBezTo>
                <a:cubicBezTo>
                  <a:pt x="939328" y="432397"/>
                  <a:pt x="965683" y="447964"/>
                  <a:pt x="993392" y="457200"/>
                </a:cubicBezTo>
                <a:cubicBezTo>
                  <a:pt x="1053024" y="477077"/>
                  <a:pt x="1020783" y="467512"/>
                  <a:pt x="1090374" y="484909"/>
                </a:cubicBezTo>
                <a:lnTo>
                  <a:pt x="1353610" y="471055"/>
                </a:lnTo>
                <a:cubicBezTo>
                  <a:pt x="1432134" y="466693"/>
                  <a:pt x="1511154" y="467372"/>
                  <a:pt x="1589138" y="457200"/>
                </a:cubicBezTo>
                <a:cubicBezTo>
                  <a:pt x="1618101" y="453422"/>
                  <a:pt x="1672265" y="429491"/>
                  <a:pt x="1672265" y="429491"/>
                </a:cubicBezTo>
                <a:cubicBezTo>
                  <a:pt x="1690738" y="434109"/>
                  <a:pt x="1717591" y="427199"/>
                  <a:pt x="1727683" y="443346"/>
                </a:cubicBezTo>
                <a:cubicBezTo>
                  <a:pt x="1744990" y="471038"/>
                  <a:pt x="1735134" y="508306"/>
                  <a:pt x="1741538" y="540327"/>
                </a:cubicBezTo>
                <a:cubicBezTo>
                  <a:pt x="1744402" y="554647"/>
                  <a:pt x="1750774" y="568036"/>
                  <a:pt x="1755392" y="581891"/>
                </a:cubicBezTo>
                <a:cubicBezTo>
                  <a:pt x="1796956" y="577273"/>
                  <a:pt x="1839512" y="578180"/>
                  <a:pt x="1880083" y="568037"/>
                </a:cubicBezTo>
                <a:cubicBezTo>
                  <a:pt x="1896237" y="563998"/>
                  <a:pt x="1918381" y="556655"/>
                  <a:pt x="1921647" y="540327"/>
                </a:cubicBezTo>
                <a:cubicBezTo>
                  <a:pt x="1946810" y="414512"/>
                  <a:pt x="1917777" y="431488"/>
                  <a:pt x="1838519" y="415637"/>
                </a:cubicBezTo>
                <a:cubicBezTo>
                  <a:pt x="1829283" y="406400"/>
                  <a:pt x="1814247" y="400529"/>
                  <a:pt x="1810810" y="387927"/>
                </a:cubicBezTo>
                <a:cubicBezTo>
                  <a:pt x="1799807" y="347581"/>
                  <a:pt x="1803831" y="304487"/>
                  <a:pt x="1796956" y="263237"/>
                </a:cubicBezTo>
                <a:cubicBezTo>
                  <a:pt x="1794555" y="248832"/>
                  <a:pt x="1791863" y="233356"/>
                  <a:pt x="1783101" y="221673"/>
                </a:cubicBezTo>
                <a:cubicBezTo>
                  <a:pt x="1763508" y="195549"/>
                  <a:pt x="1744808" y="162727"/>
                  <a:pt x="1713828" y="152400"/>
                </a:cubicBezTo>
                <a:lnTo>
                  <a:pt x="1630701" y="124691"/>
                </a:lnTo>
                <a:cubicBezTo>
                  <a:pt x="1621465" y="110836"/>
                  <a:pt x="1615994" y="93529"/>
                  <a:pt x="1602992" y="83127"/>
                </a:cubicBezTo>
                <a:cubicBezTo>
                  <a:pt x="1591588" y="74004"/>
                  <a:pt x="1575986" y="70438"/>
                  <a:pt x="1561428" y="69273"/>
                </a:cubicBezTo>
                <a:cubicBezTo>
                  <a:pt x="1460047" y="61163"/>
                  <a:pt x="1358228" y="60036"/>
                  <a:pt x="1256628" y="55418"/>
                </a:cubicBezTo>
                <a:cubicBezTo>
                  <a:pt x="1157705" y="22444"/>
                  <a:pt x="1197803" y="43911"/>
                  <a:pt x="1131938" y="0"/>
                </a:cubicBezTo>
                <a:cubicBezTo>
                  <a:pt x="1048811" y="4618"/>
                  <a:pt x="965437" y="5962"/>
                  <a:pt x="882556" y="13855"/>
                </a:cubicBezTo>
                <a:cubicBezTo>
                  <a:pt x="868018" y="15240"/>
                  <a:pt x="855248" y="24541"/>
                  <a:pt x="840992" y="27709"/>
                </a:cubicBezTo>
                <a:cubicBezTo>
                  <a:pt x="813570" y="33803"/>
                  <a:pt x="785817" y="38769"/>
                  <a:pt x="757865" y="41564"/>
                </a:cubicBezTo>
                <a:cubicBezTo>
                  <a:pt x="693367" y="48014"/>
                  <a:pt x="628556" y="50800"/>
                  <a:pt x="563901" y="55418"/>
                </a:cubicBezTo>
                <a:cubicBezTo>
                  <a:pt x="550047" y="64654"/>
                  <a:pt x="532740" y="70125"/>
                  <a:pt x="522338" y="83127"/>
                </a:cubicBezTo>
                <a:cubicBezTo>
                  <a:pt x="493653" y="118983"/>
                  <a:pt x="527489" y="137058"/>
                  <a:pt x="480774" y="166255"/>
                </a:cubicBezTo>
                <a:cubicBezTo>
                  <a:pt x="456006" y="181735"/>
                  <a:pt x="425356" y="184728"/>
                  <a:pt x="397647" y="193964"/>
                </a:cubicBezTo>
                <a:lnTo>
                  <a:pt x="314519" y="221673"/>
                </a:lnTo>
                <a:cubicBezTo>
                  <a:pt x="192803" y="262245"/>
                  <a:pt x="402287" y="195805"/>
                  <a:pt x="134410" y="249382"/>
                </a:cubicBezTo>
                <a:cubicBezTo>
                  <a:pt x="129881" y="250288"/>
                  <a:pt x="134410" y="258619"/>
                  <a:pt x="134410" y="2632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5334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77000" y="5334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34200" y="5257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257800" y="5029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5867400" y="54102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248400" y="54102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705600" y="53340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72200" y="5105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91200" y="4876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553200" y="50292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867400" y="5105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562600" y="5105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818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6999241" y="4484641"/>
            <a:ext cx="250918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2390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7152435" y="3972765"/>
            <a:ext cx="3271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6172202" y="4343400"/>
            <a:ext cx="7619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791200" y="42672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5334000" y="44958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77000" y="2971800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648200" y="1066800"/>
            <a:ext cx="914400" cy="19050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H="1">
            <a:off x="6477000" y="990600"/>
            <a:ext cx="914400" cy="20574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449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7600" y="3810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00800" y="3886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029200" y="4495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297681" y="3962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526281" y="4038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221481" y="3657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602481" y="3505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50081" y="3657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754881" y="3962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602481" y="3810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876800" y="3733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602481" y="3276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59681" y="3962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907281" y="4191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831081" y="3124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19600" y="3429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07281" y="3352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5135881" y="3276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059681" y="3581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897881" y="5105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288281" y="5029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907281" y="5257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410200" y="5334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248400" y="5105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629400" y="5029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010400" y="5257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821681" y="4267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5059681" y="4495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5715000" y="5334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5638800" y="5105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67400" y="4876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553200" y="5334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858000" y="4800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269481" y="4267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6172200" y="5334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86"/>
          <p:cNvGrpSpPr/>
          <p:nvPr/>
        </p:nvGrpSpPr>
        <p:grpSpPr>
          <a:xfrm>
            <a:off x="6934200" y="1295400"/>
            <a:ext cx="1905000" cy="304800"/>
            <a:chOff x="5410200" y="1143000"/>
            <a:chExt cx="1905000" cy="304800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5410200" y="1295400"/>
              <a:ext cx="1905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86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5562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5638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5715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5791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5867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5943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6019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6096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6172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6248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6324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6400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6477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6553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6629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6705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6781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6858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6934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 Placeholder 2"/>
          <p:cNvSpPr txBox="1">
            <a:spLocks/>
          </p:cNvSpPr>
          <p:nvPr/>
        </p:nvSpPr>
        <p:spPr>
          <a:xfrm>
            <a:off x="381000" y="1447800"/>
            <a:ext cx="23622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Depression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191000" y="5867400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6B86">
                    <a:lumMod val="50000"/>
                  </a:srgbClr>
                </a:solidFill>
              </a:rPr>
              <a:t>Vesicles in RRP are empty.</a:t>
            </a:r>
            <a:endParaRPr lang="en-US" sz="2400" dirty="0">
              <a:solidFill>
                <a:srgbClr val="646B86">
                  <a:lumMod val="50000"/>
                </a:srgbClr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971800" y="914400"/>
          <a:ext cx="2209800" cy="1447800"/>
        </p:xfrm>
        <a:graphic>
          <a:graphicData uri="http://schemas.openxmlformats.org/presentationml/2006/ole">
            <p:oleObj spid="_x0000_s9218" name="Chart Data" r:id="rId3" imgW="6840000" imgH="4680000" progId="ADIChart.ChartData.1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108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flipV="1">
            <a:off x="3048000" y="2667000"/>
            <a:ext cx="5562600" cy="2743200"/>
          </a:xfrm>
          <a:prstGeom prst="arc">
            <a:avLst>
              <a:gd name="adj1" fmla="val 8070629"/>
              <a:gd name="adj2" fmla="val 240949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0292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4102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800600" y="5105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57800" y="51816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2600" y="51816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4648200" y="43434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5825590" y="2847109"/>
            <a:ext cx="1489610" cy="505691"/>
          </a:xfrm>
          <a:custGeom>
            <a:avLst/>
            <a:gdLst>
              <a:gd name="connsiteX0" fmla="*/ 189828 w 1946810"/>
              <a:gd name="connsiteY0" fmla="*/ 235527 h 581891"/>
              <a:gd name="connsiteX1" fmla="*/ 37428 w 1946810"/>
              <a:gd name="connsiteY1" fmla="*/ 249382 h 581891"/>
              <a:gd name="connsiteX2" fmla="*/ 23574 w 1946810"/>
              <a:gd name="connsiteY2" fmla="*/ 304800 h 581891"/>
              <a:gd name="connsiteX3" fmla="*/ 78992 w 1946810"/>
              <a:gd name="connsiteY3" fmla="*/ 484909 h 581891"/>
              <a:gd name="connsiteX4" fmla="*/ 217538 w 1946810"/>
              <a:gd name="connsiteY4" fmla="*/ 471055 h 581891"/>
              <a:gd name="connsiteX5" fmla="*/ 259101 w 1946810"/>
              <a:gd name="connsiteY5" fmla="*/ 457200 h 581891"/>
              <a:gd name="connsiteX6" fmla="*/ 314519 w 1946810"/>
              <a:gd name="connsiteY6" fmla="*/ 401782 h 581891"/>
              <a:gd name="connsiteX7" fmla="*/ 577756 w 1946810"/>
              <a:gd name="connsiteY7" fmla="*/ 415637 h 581891"/>
              <a:gd name="connsiteX8" fmla="*/ 910265 w 1946810"/>
              <a:gd name="connsiteY8" fmla="*/ 429491 h 581891"/>
              <a:gd name="connsiteX9" fmla="*/ 993392 w 1946810"/>
              <a:gd name="connsiteY9" fmla="*/ 457200 h 581891"/>
              <a:gd name="connsiteX10" fmla="*/ 1090374 w 1946810"/>
              <a:gd name="connsiteY10" fmla="*/ 484909 h 581891"/>
              <a:gd name="connsiteX11" fmla="*/ 1353610 w 1946810"/>
              <a:gd name="connsiteY11" fmla="*/ 471055 h 581891"/>
              <a:gd name="connsiteX12" fmla="*/ 1589138 w 1946810"/>
              <a:gd name="connsiteY12" fmla="*/ 457200 h 581891"/>
              <a:gd name="connsiteX13" fmla="*/ 1672265 w 1946810"/>
              <a:gd name="connsiteY13" fmla="*/ 429491 h 581891"/>
              <a:gd name="connsiteX14" fmla="*/ 1727683 w 1946810"/>
              <a:gd name="connsiteY14" fmla="*/ 443346 h 581891"/>
              <a:gd name="connsiteX15" fmla="*/ 1741538 w 1946810"/>
              <a:gd name="connsiteY15" fmla="*/ 540327 h 581891"/>
              <a:gd name="connsiteX16" fmla="*/ 1755392 w 1946810"/>
              <a:gd name="connsiteY16" fmla="*/ 581891 h 581891"/>
              <a:gd name="connsiteX17" fmla="*/ 1880083 w 1946810"/>
              <a:gd name="connsiteY17" fmla="*/ 568037 h 581891"/>
              <a:gd name="connsiteX18" fmla="*/ 1921647 w 1946810"/>
              <a:gd name="connsiteY18" fmla="*/ 540327 h 581891"/>
              <a:gd name="connsiteX19" fmla="*/ 1838519 w 1946810"/>
              <a:gd name="connsiteY19" fmla="*/ 415637 h 581891"/>
              <a:gd name="connsiteX20" fmla="*/ 1810810 w 1946810"/>
              <a:gd name="connsiteY20" fmla="*/ 387927 h 581891"/>
              <a:gd name="connsiteX21" fmla="*/ 1796956 w 1946810"/>
              <a:gd name="connsiteY21" fmla="*/ 263237 h 581891"/>
              <a:gd name="connsiteX22" fmla="*/ 1783101 w 1946810"/>
              <a:gd name="connsiteY22" fmla="*/ 221673 h 581891"/>
              <a:gd name="connsiteX23" fmla="*/ 1713828 w 1946810"/>
              <a:gd name="connsiteY23" fmla="*/ 152400 h 581891"/>
              <a:gd name="connsiteX24" fmla="*/ 1630701 w 1946810"/>
              <a:gd name="connsiteY24" fmla="*/ 124691 h 581891"/>
              <a:gd name="connsiteX25" fmla="*/ 1602992 w 1946810"/>
              <a:gd name="connsiteY25" fmla="*/ 83127 h 581891"/>
              <a:gd name="connsiteX26" fmla="*/ 1561428 w 1946810"/>
              <a:gd name="connsiteY26" fmla="*/ 69273 h 581891"/>
              <a:gd name="connsiteX27" fmla="*/ 1256628 w 1946810"/>
              <a:gd name="connsiteY27" fmla="*/ 55418 h 581891"/>
              <a:gd name="connsiteX28" fmla="*/ 1131938 w 1946810"/>
              <a:gd name="connsiteY28" fmla="*/ 0 h 581891"/>
              <a:gd name="connsiteX29" fmla="*/ 882556 w 1946810"/>
              <a:gd name="connsiteY29" fmla="*/ 13855 h 581891"/>
              <a:gd name="connsiteX30" fmla="*/ 840992 w 1946810"/>
              <a:gd name="connsiteY30" fmla="*/ 27709 h 581891"/>
              <a:gd name="connsiteX31" fmla="*/ 757865 w 1946810"/>
              <a:gd name="connsiteY31" fmla="*/ 41564 h 581891"/>
              <a:gd name="connsiteX32" fmla="*/ 563901 w 1946810"/>
              <a:gd name="connsiteY32" fmla="*/ 55418 h 581891"/>
              <a:gd name="connsiteX33" fmla="*/ 522338 w 1946810"/>
              <a:gd name="connsiteY33" fmla="*/ 83127 h 581891"/>
              <a:gd name="connsiteX34" fmla="*/ 480774 w 1946810"/>
              <a:gd name="connsiteY34" fmla="*/ 166255 h 581891"/>
              <a:gd name="connsiteX35" fmla="*/ 397647 w 1946810"/>
              <a:gd name="connsiteY35" fmla="*/ 193964 h 581891"/>
              <a:gd name="connsiteX36" fmla="*/ 314519 w 1946810"/>
              <a:gd name="connsiteY36" fmla="*/ 221673 h 581891"/>
              <a:gd name="connsiteX37" fmla="*/ 134410 w 1946810"/>
              <a:gd name="connsiteY37" fmla="*/ 249382 h 581891"/>
              <a:gd name="connsiteX38" fmla="*/ 134410 w 1946810"/>
              <a:gd name="connsiteY38" fmla="*/ 263237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46810" h="581891">
                <a:moveTo>
                  <a:pt x="189828" y="235527"/>
                </a:moveTo>
                <a:cubicBezTo>
                  <a:pt x="139028" y="240145"/>
                  <a:pt x="84514" y="229763"/>
                  <a:pt x="37428" y="249382"/>
                </a:cubicBezTo>
                <a:cubicBezTo>
                  <a:pt x="19852" y="256706"/>
                  <a:pt x="23574" y="285759"/>
                  <a:pt x="23574" y="304800"/>
                </a:cubicBezTo>
                <a:cubicBezTo>
                  <a:pt x="23574" y="463542"/>
                  <a:pt x="0" y="432248"/>
                  <a:pt x="78992" y="484909"/>
                </a:cubicBezTo>
                <a:cubicBezTo>
                  <a:pt x="125174" y="480291"/>
                  <a:pt x="171665" y="478112"/>
                  <a:pt x="217538" y="471055"/>
                </a:cubicBezTo>
                <a:cubicBezTo>
                  <a:pt x="231972" y="468834"/>
                  <a:pt x="248775" y="467526"/>
                  <a:pt x="259101" y="457200"/>
                </a:cubicBezTo>
                <a:cubicBezTo>
                  <a:pt x="332992" y="383309"/>
                  <a:pt x="203684" y="438729"/>
                  <a:pt x="314519" y="401782"/>
                </a:cubicBezTo>
                <a:lnTo>
                  <a:pt x="577756" y="415637"/>
                </a:lnTo>
                <a:cubicBezTo>
                  <a:pt x="688569" y="420791"/>
                  <a:pt x="799883" y="418453"/>
                  <a:pt x="910265" y="429491"/>
                </a:cubicBezTo>
                <a:cubicBezTo>
                  <a:pt x="939328" y="432397"/>
                  <a:pt x="965683" y="447964"/>
                  <a:pt x="993392" y="457200"/>
                </a:cubicBezTo>
                <a:cubicBezTo>
                  <a:pt x="1053024" y="477077"/>
                  <a:pt x="1020783" y="467512"/>
                  <a:pt x="1090374" y="484909"/>
                </a:cubicBezTo>
                <a:lnTo>
                  <a:pt x="1353610" y="471055"/>
                </a:lnTo>
                <a:cubicBezTo>
                  <a:pt x="1432134" y="466693"/>
                  <a:pt x="1511154" y="467372"/>
                  <a:pt x="1589138" y="457200"/>
                </a:cubicBezTo>
                <a:cubicBezTo>
                  <a:pt x="1618101" y="453422"/>
                  <a:pt x="1672265" y="429491"/>
                  <a:pt x="1672265" y="429491"/>
                </a:cubicBezTo>
                <a:cubicBezTo>
                  <a:pt x="1690738" y="434109"/>
                  <a:pt x="1717591" y="427199"/>
                  <a:pt x="1727683" y="443346"/>
                </a:cubicBezTo>
                <a:cubicBezTo>
                  <a:pt x="1744990" y="471038"/>
                  <a:pt x="1735134" y="508306"/>
                  <a:pt x="1741538" y="540327"/>
                </a:cubicBezTo>
                <a:cubicBezTo>
                  <a:pt x="1744402" y="554647"/>
                  <a:pt x="1750774" y="568036"/>
                  <a:pt x="1755392" y="581891"/>
                </a:cubicBezTo>
                <a:cubicBezTo>
                  <a:pt x="1796956" y="577273"/>
                  <a:pt x="1839512" y="578180"/>
                  <a:pt x="1880083" y="568037"/>
                </a:cubicBezTo>
                <a:cubicBezTo>
                  <a:pt x="1896237" y="563998"/>
                  <a:pt x="1918381" y="556655"/>
                  <a:pt x="1921647" y="540327"/>
                </a:cubicBezTo>
                <a:cubicBezTo>
                  <a:pt x="1946810" y="414512"/>
                  <a:pt x="1917777" y="431488"/>
                  <a:pt x="1838519" y="415637"/>
                </a:cubicBezTo>
                <a:cubicBezTo>
                  <a:pt x="1829283" y="406400"/>
                  <a:pt x="1814247" y="400529"/>
                  <a:pt x="1810810" y="387927"/>
                </a:cubicBezTo>
                <a:cubicBezTo>
                  <a:pt x="1799807" y="347581"/>
                  <a:pt x="1803831" y="304487"/>
                  <a:pt x="1796956" y="263237"/>
                </a:cubicBezTo>
                <a:cubicBezTo>
                  <a:pt x="1794555" y="248832"/>
                  <a:pt x="1791863" y="233356"/>
                  <a:pt x="1783101" y="221673"/>
                </a:cubicBezTo>
                <a:cubicBezTo>
                  <a:pt x="1763508" y="195549"/>
                  <a:pt x="1744808" y="162727"/>
                  <a:pt x="1713828" y="152400"/>
                </a:cubicBezTo>
                <a:lnTo>
                  <a:pt x="1630701" y="124691"/>
                </a:lnTo>
                <a:cubicBezTo>
                  <a:pt x="1621465" y="110836"/>
                  <a:pt x="1615994" y="93529"/>
                  <a:pt x="1602992" y="83127"/>
                </a:cubicBezTo>
                <a:cubicBezTo>
                  <a:pt x="1591588" y="74004"/>
                  <a:pt x="1575986" y="70438"/>
                  <a:pt x="1561428" y="69273"/>
                </a:cubicBezTo>
                <a:cubicBezTo>
                  <a:pt x="1460047" y="61163"/>
                  <a:pt x="1358228" y="60036"/>
                  <a:pt x="1256628" y="55418"/>
                </a:cubicBezTo>
                <a:cubicBezTo>
                  <a:pt x="1157705" y="22444"/>
                  <a:pt x="1197803" y="43911"/>
                  <a:pt x="1131938" y="0"/>
                </a:cubicBezTo>
                <a:cubicBezTo>
                  <a:pt x="1048811" y="4618"/>
                  <a:pt x="965437" y="5962"/>
                  <a:pt x="882556" y="13855"/>
                </a:cubicBezTo>
                <a:cubicBezTo>
                  <a:pt x="868018" y="15240"/>
                  <a:pt x="855248" y="24541"/>
                  <a:pt x="840992" y="27709"/>
                </a:cubicBezTo>
                <a:cubicBezTo>
                  <a:pt x="813570" y="33803"/>
                  <a:pt x="785817" y="38769"/>
                  <a:pt x="757865" y="41564"/>
                </a:cubicBezTo>
                <a:cubicBezTo>
                  <a:pt x="693367" y="48014"/>
                  <a:pt x="628556" y="50800"/>
                  <a:pt x="563901" y="55418"/>
                </a:cubicBezTo>
                <a:cubicBezTo>
                  <a:pt x="550047" y="64654"/>
                  <a:pt x="532740" y="70125"/>
                  <a:pt x="522338" y="83127"/>
                </a:cubicBezTo>
                <a:cubicBezTo>
                  <a:pt x="493653" y="118983"/>
                  <a:pt x="527489" y="137058"/>
                  <a:pt x="480774" y="166255"/>
                </a:cubicBezTo>
                <a:cubicBezTo>
                  <a:pt x="456006" y="181735"/>
                  <a:pt x="425356" y="184728"/>
                  <a:pt x="397647" y="193964"/>
                </a:cubicBezTo>
                <a:lnTo>
                  <a:pt x="314519" y="221673"/>
                </a:lnTo>
                <a:cubicBezTo>
                  <a:pt x="192803" y="262245"/>
                  <a:pt x="402287" y="195805"/>
                  <a:pt x="134410" y="249382"/>
                </a:cubicBezTo>
                <a:cubicBezTo>
                  <a:pt x="129881" y="250288"/>
                  <a:pt x="134410" y="258619"/>
                  <a:pt x="134410" y="2632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19800" y="51816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00800" y="51816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5105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816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57912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1722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6629400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096000" y="4953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715000" y="4724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77000" y="4876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15000" y="4953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86400" y="4953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7056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923041" y="4332241"/>
            <a:ext cx="250918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162800" y="4114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7076235" y="3820365"/>
            <a:ext cx="3271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6096002" y="4191000"/>
            <a:ext cx="7619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715000" y="4114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5257800" y="43434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00800" y="2819400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572000" y="914400"/>
            <a:ext cx="914400" cy="19050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 flipH="1">
            <a:off x="6400800" y="838200"/>
            <a:ext cx="914400" cy="20574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9600" y="4343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91400" y="3657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4600" y="3733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9530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4267200" y="3733800"/>
            <a:ext cx="152400" cy="152400"/>
            <a:chOff x="2895600" y="3733800"/>
            <a:chExt cx="152400" cy="152400"/>
          </a:xfrm>
        </p:grpSpPr>
        <p:sp>
          <p:nvSpPr>
            <p:cNvPr id="40" name="Oval 39"/>
            <p:cNvSpPr/>
            <p:nvPr/>
          </p:nvSpPr>
          <p:spPr>
            <a:xfrm>
              <a:off x="28956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26081" y="3810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41"/>
          <p:cNvGrpSpPr/>
          <p:nvPr/>
        </p:nvGrpSpPr>
        <p:grpSpPr>
          <a:xfrm>
            <a:off x="4800600" y="3810000"/>
            <a:ext cx="152400" cy="152400"/>
            <a:chOff x="3124200" y="3886200"/>
            <a:chExt cx="152400" cy="152400"/>
          </a:xfrm>
        </p:grpSpPr>
        <p:sp>
          <p:nvSpPr>
            <p:cNvPr id="43" name="Oval 42"/>
            <p:cNvSpPr/>
            <p:nvPr/>
          </p:nvSpPr>
          <p:spPr>
            <a:xfrm>
              <a:off x="312420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54681" y="3886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44"/>
          <p:cNvGrpSpPr/>
          <p:nvPr/>
        </p:nvGrpSpPr>
        <p:grpSpPr>
          <a:xfrm>
            <a:off x="4267200" y="3505200"/>
            <a:ext cx="152400" cy="152400"/>
            <a:chOff x="2819400" y="3505200"/>
            <a:chExt cx="152400" cy="152400"/>
          </a:xfrm>
        </p:grpSpPr>
        <p:sp>
          <p:nvSpPr>
            <p:cNvPr id="46" name="Oval 45"/>
            <p:cNvSpPr/>
            <p:nvPr/>
          </p:nvSpPr>
          <p:spPr>
            <a:xfrm>
              <a:off x="28194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849881" y="3505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47"/>
          <p:cNvGrpSpPr/>
          <p:nvPr/>
        </p:nvGrpSpPr>
        <p:grpSpPr>
          <a:xfrm>
            <a:off x="4495800" y="3352800"/>
            <a:ext cx="152400" cy="152400"/>
            <a:chOff x="3200400" y="3352800"/>
            <a:chExt cx="152400" cy="152400"/>
          </a:xfrm>
        </p:grpSpPr>
        <p:sp>
          <p:nvSpPr>
            <p:cNvPr id="49" name="Oval 48"/>
            <p:cNvSpPr/>
            <p:nvPr/>
          </p:nvSpPr>
          <p:spPr>
            <a:xfrm>
              <a:off x="3200400" y="3352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230881" y="3352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50"/>
          <p:cNvGrpSpPr/>
          <p:nvPr/>
        </p:nvGrpSpPr>
        <p:grpSpPr>
          <a:xfrm>
            <a:off x="4495800" y="3581400"/>
            <a:ext cx="152400" cy="152400"/>
            <a:chOff x="3048000" y="3505200"/>
            <a:chExt cx="152400" cy="152400"/>
          </a:xfrm>
        </p:grpSpPr>
        <p:sp>
          <p:nvSpPr>
            <p:cNvPr id="52" name="Oval 51"/>
            <p:cNvSpPr/>
            <p:nvPr/>
          </p:nvSpPr>
          <p:spPr>
            <a:xfrm>
              <a:off x="30480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078481" y="3505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53"/>
          <p:cNvGrpSpPr/>
          <p:nvPr/>
        </p:nvGrpSpPr>
        <p:grpSpPr>
          <a:xfrm>
            <a:off x="4572000" y="3810000"/>
            <a:ext cx="152400" cy="152400"/>
            <a:chOff x="3352800" y="3810000"/>
            <a:chExt cx="152400" cy="152400"/>
          </a:xfrm>
        </p:grpSpPr>
        <p:sp>
          <p:nvSpPr>
            <p:cNvPr id="55" name="Oval 54"/>
            <p:cNvSpPr/>
            <p:nvPr/>
          </p:nvSpPr>
          <p:spPr>
            <a:xfrm>
              <a:off x="3352800" y="3810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3383281" y="3810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56"/>
          <p:cNvGrpSpPr/>
          <p:nvPr/>
        </p:nvGrpSpPr>
        <p:grpSpPr>
          <a:xfrm>
            <a:off x="4419600" y="3962400"/>
            <a:ext cx="152400" cy="152400"/>
            <a:chOff x="3200400" y="3657600"/>
            <a:chExt cx="152400" cy="152400"/>
          </a:xfrm>
        </p:grpSpPr>
        <p:sp>
          <p:nvSpPr>
            <p:cNvPr id="58" name="Oval 57"/>
            <p:cNvSpPr/>
            <p:nvPr/>
          </p:nvSpPr>
          <p:spPr>
            <a:xfrm>
              <a:off x="32004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230881" y="3657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9"/>
          <p:cNvGrpSpPr/>
          <p:nvPr/>
        </p:nvGrpSpPr>
        <p:grpSpPr>
          <a:xfrm>
            <a:off x="4953000" y="3505200"/>
            <a:ext cx="152400" cy="152400"/>
            <a:chOff x="3429000" y="3505200"/>
            <a:chExt cx="152400" cy="152400"/>
          </a:xfrm>
        </p:grpSpPr>
        <p:sp>
          <p:nvSpPr>
            <p:cNvPr id="61" name="Oval 60"/>
            <p:cNvSpPr/>
            <p:nvPr/>
          </p:nvSpPr>
          <p:spPr>
            <a:xfrm>
              <a:off x="34290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505200" y="3581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62"/>
          <p:cNvGrpSpPr/>
          <p:nvPr/>
        </p:nvGrpSpPr>
        <p:grpSpPr>
          <a:xfrm>
            <a:off x="4495800" y="3048000"/>
            <a:ext cx="152400" cy="152400"/>
            <a:chOff x="3200400" y="3124200"/>
            <a:chExt cx="152400" cy="152400"/>
          </a:xfrm>
        </p:grpSpPr>
        <p:sp>
          <p:nvSpPr>
            <p:cNvPr id="64" name="Oval 63"/>
            <p:cNvSpPr/>
            <p:nvPr/>
          </p:nvSpPr>
          <p:spPr>
            <a:xfrm>
              <a:off x="3200400" y="3124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230881" y="3124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Group 65"/>
          <p:cNvGrpSpPr/>
          <p:nvPr/>
        </p:nvGrpSpPr>
        <p:grpSpPr>
          <a:xfrm>
            <a:off x="5029200" y="3276600"/>
            <a:ext cx="152400" cy="152400"/>
            <a:chOff x="3657600" y="3733800"/>
            <a:chExt cx="152400" cy="152400"/>
          </a:xfrm>
        </p:grpSpPr>
        <p:sp>
          <p:nvSpPr>
            <p:cNvPr id="67" name="Oval 66"/>
            <p:cNvSpPr/>
            <p:nvPr/>
          </p:nvSpPr>
          <p:spPr>
            <a:xfrm>
              <a:off x="36576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3688081" y="3810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68"/>
          <p:cNvGrpSpPr/>
          <p:nvPr/>
        </p:nvGrpSpPr>
        <p:grpSpPr>
          <a:xfrm>
            <a:off x="5029200" y="3733800"/>
            <a:ext cx="152400" cy="152400"/>
            <a:chOff x="3505200" y="3962400"/>
            <a:chExt cx="152400" cy="152400"/>
          </a:xfrm>
        </p:grpSpPr>
        <p:sp>
          <p:nvSpPr>
            <p:cNvPr id="70" name="Oval 69"/>
            <p:cNvSpPr/>
            <p:nvPr/>
          </p:nvSpPr>
          <p:spPr>
            <a:xfrm>
              <a:off x="3505200" y="3962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535681" y="4038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71"/>
          <p:cNvGrpSpPr/>
          <p:nvPr/>
        </p:nvGrpSpPr>
        <p:grpSpPr>
          <a:xfrm>
            <a:off x="4038600" y="3505200"/>
            <a:ext cx="152400" cy="152400"/>
            <a:chOff x="3429000" y="2971800"/>
            <a:chExt cx="152400" cy="152400"/>
          </a:xfrm>
        </p:grpSpPr>
        <p:sp>
          <p:nvSpPr>
            <p:cNvPr id="73" name="Oval 72"/>
            <p:cNvSpPr/>
            <p:nvPr/>
          </p:nvSpPr>
          <p:spPr>
            <a:xfrm>
              <a:off x="3429000" y="2971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459481" y="2971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 74"/>
          <p:cNvGrpSpPr/>
          <p:nvPr/>
        </p:nvGrpSpPr>
        <p:grpSpPr>
          <a:xfrm>
            <a:off x="4267200" y="3276600"/>
            <a:ext cx="152400" cy="152400"/>
            <a:chOff x="2971800" y="3276600"/>
            <a:chExt cx="152400" cy="152400"/>
          </a:xfrm>
        </p:grpSpPr>
        <p:sp>
          <p:nvSpPr>
            <p:cNvPr id="76" name="Oval 75"/>
            <p:cNvSpPr/>
            <p:nvPr/>
          </p:nvSpPr>
          <p:spPr>
            <a:xfrm>
              <a:off x="29718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3048000" y="3276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77"/>
          <p:cNvGrpSpPr/>
          <p:nvPr/>
        </p:nvGrpSpPr>
        <p:grpSpPr>
          <a:xfrm>
            <a:off x="4724400" y="3276600"/>
            <a:ext cx="152400" cy="152400"/>
            <a:chOff x="3505200" y="3200400"/>
            <a:chExt cx="152400" cy="152400"/>
          </a:xfrm>
        </p:grpSpPr>
        <p:sp>
          <p:nvSpPr>
            <p:cNvPr id="79" name="Oval 78"/>
            <p:cNvSpPr/>
            <p:nvPr/>
          </p:nvSpPr>
          <p:spPr>
            <a:xfrm>
              <a:off x="3505200" y="3200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3535681" y="3200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Group 80"/>
          <p:cNvGrpSpPr/>
          <p:nvPr/>
        </p:nvGrpSpPr>
        <p:grpSpPr>
          <a:xfrm>
            <a:off x="4876800" y="3124200"/>
            <a:ext cx="152400" cy="152400"/>
            <a:chOff x="3733800" y="3124200"/>
            <a:chExt cx="152400" cy="152400"/>
          </a:xfrm>
        </p:grpSpPr>
        <p:sp>
          <p:nvSpPr>
            <p:cNvPr id="82" name="Oval 81"/>
            <p:cNvSpPr/>
            <p:nvPr/>
          </p:nvSpPr>
          <p:spPr>
            <a:xfrm>
              <a:off x="3733800" y="3124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3764281" y="3124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oup 83"/>
          <p:cNvGrpSpPr/>
          <p:nvPr/>
        </p:nvGrpSpPr>
        <p:grpSpPr>
          <a:xfrm>
            <a:off x="4724400" y="3581400"/>
            <a:ext cx="152400" cy="152400"/>
            <a:chOff x="3657600" y="3429000"/>
            <a:chExt cx="152400" cy="152400"/>
          </a:xfrm>
        </p:grpSpPr>
        <p:sp>
          <p:nvSpPr>
            <p:cNvPr id="85" name="Oval 84"/>
            <p:cNvSpPr/>
            <p:nvPr/>
          </p:nvSpPr>
          <p:spPr>
            <a:xfrm>
              <a:off x="36576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3688081" y="3429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87" name="Oval 86"/>
          <p:cNvSpPr/>
          <p:nvPr/>
        </p:nvSpPr>
        <p:spPr>
          <a:xfrm>
            <a:off x="5821681" y="4953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5212081" y="4876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831081" y="5105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34000" y="5181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172200" y="4953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6553200" y="4876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6934200" y="5105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5745481" y="4114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983481" y="4343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638800" y="5181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5562600" y="49530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5791200" y="47244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477000" y="5181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781800" y="46482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7193281" y="41148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096000" y="5181600"/>
            <a:ext cx="45719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8" name="Group 102"/>
          <p:cNvGrpSpPr/>
          <p:nvPr/>
        </p:nvGrpSpPr>
        <p:grpSpPr>
          <a:xfrm>
            <a:off x="6858000" y="1143000"/>
            <a:ext cx="1905000" cy="304800"/>
            <a:chOff x="5410200" y="1143000"/>
            <a:chExt cx="1905000" cy="3048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5410200" y="1295400"/>
              <a:ext cx="1905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5486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5562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5638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5715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5791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5867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5943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6019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6096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6172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6248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6324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6400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6477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6553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6629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6705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>
              <a:off x="6781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6858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6934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Pie 124"/>
          <p:cNvSpPr/>
          <p:nvPr/>
        </p:nvSpPr>
        <p:spPr>
          <a:xfrm flipV="1">
            <a:off x="3581400" y="4800600"/>
            <a:ext cx="381000" cy="381000"/>
          </a:xfrm>
          <a:prstGeom prst="pie">
            <a:avLst>
              <a:gd name="adj1" fmla="val 17785664"/>
              <a:gd name="adj2" fmla="val 13289784"/>
            </a:avLst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743200" y="4800600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 5-HTR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1" name="Group 126"/>
          <p:cNvGrpSpPr/>
          <p:nvPr/>
        </p:nvGrpSpPr>
        <p:grpSpPr>
          <a:xfrm>
            <a:off x="3267277" y="5791200"/>
            <a:ext cx="923723" cy="692129"/>
            <a:chOff x="1286077" y="5697003"/>
            <a:chExt cx="923723" cy="692129"/>
          </a:xfrm>
        </p:grpSpPr>
        <p:sp>
          <p:nvSpPr>
            <p:cNvPr id="128" name="Isosceles Triangle 127"/>
            <p:cNvSpPr/>
            <p:nvPr/>
          </p:nvSpPr>
          <p:spPr>
            <a:xfrm rot="900000">
              <a:off x="1286077" y="5697003"/>
              <a:ext cx="251692" cy="203685"/>
            </a:xfrm>
            <a:prstGeom prst="triangl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371600" y="6019800"/>
              <a:ext cx="838200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 5-HT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0" name="Text Placeholder 2"/>
          <p:cNvSpPr txBox="1">
            <a:spLocks/>
          </p:cNvSpPr>
          <p:nvPr/>
        </p:nvSpPr>
        <p:spPr>
          <a:xfrm>
            <a:off x="381000" y="1447800"/>
            <a:ext cx="23622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Add 5-HT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267200" y="5791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B86">
                    <a:lumMod val="50000"/>
                  </a:srgbClr>
                </a:solidFill>
              </a:rPr>
              <a:t>5-HT recruits vesicles from RP.</a:t>
            </a:r>
            <a:endParaRPr lang="en-US" sz="2400" dirty="0">
              <a:solidFill>
                <a:srgbClr val="646B86">
                  <a:lumMod val="50000"/>
                </a:srgbClr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905125" y="762000"/>
          <a:ext cx="2276475" cy="1523421"/>
        </p:xfrm>
        <a:graphic>
          <a:graphicData uri="http://schemas.openxmlformats.org/presentationml/2006/ole">
            <p:oleObj spid="_x0000_s10242" name="Chart Data" r:id="rId3" imgW="6840000" imgH="4680000" progId="ADIChart.ChartData.1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7573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2.59259E-6 L 0.04219 -0.1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-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1597 0.00787 0.03107 0.01713 0.0467 0.02847 C 0.05416 0.07546 0.07396 0.08796 0.09305 0.11342 C 0.10833 0.13518 0.10711 0.14444 0.10711 0.12361 " pathEditMode="relative" rAng="0" ptsTypes="fff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0.02222 L 0.06666 0.13333 " pathEditMode="relative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2.22222E-6 L 0.16667 0.15556 " pathEditMode="relative" ptsTypes="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1.11111E-6 L 0.14166 0.2 " pathEditMode="relative" ptsTypes="AA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1111 L 0.09167 0.14445 " pathEditMode="relative" ptsTypes="AA">
                                      <p:cBhvr>
                                        <p:cTn id="2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flipV="1">
            <a:off x="3124200" y="2667000"/>
            <a:ext cx="5562600" cy="2743200"/>
          </a:xfrm>
          <a:prstGeom prst="arc">
            <a:avLst>
              <a:gd name="adj1" fmla="val 8070629"/>
              <a:gd name="adj2" fmla="val 240949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1054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4864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4724400" y="43434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5901790" y="2847109"/>
            <a:ext cx="1489610" cy="505691"/>
          </a:xfrm>
          <a:custGeom>
            <a:avLst/>
            <a:gdLst>
              <a:gd name="connsiteX0" fmla="*/ 189828 w 1946810"/>
              <a:gd name="connsiteY0" fmla="*/ 235527 h 581891"/>
              <a:gd name="connsiteX1" fmla="*/ 37428 w 1946810"/>
              <a:gd name="connsiteY1" fmla="*/ 249382 h 581891"/>
              <a:gd name="connsiteX2" fmla="*/ 23574 w 1946810"/>
              <a:gd name="connsiteY2" fmla="*/ 304800 h 581891"/>
              <a:gd name="connsiteX3" fmla="*/ 78992 w 1946810"/>
              <a:gd name="connsiteY3" fmla="*/ 484909 h 581891"/>
              <a:gd name="connsiteX4" fmla="*/ 217538 w 1946810"/>
              <a:gd name="connsiteY4" fmla="*/ 471055 h 581891"/>
              <a:gd name="connsiteX5" fmla="*/ 259101 w 1946810"/>
              <a:gd name="connsiteY5" fmla="*/ 457200 h 581891"/>
              <a:gd name="connsiteX6" fmla="*/ 314519 w 1946810"/>
              <a:gd name="connsiteY6" fmla="*/ 401782 h 581891"/>
              <a:gd name="connsiteX7" fmla="*/ 577756 w 1946810"/>
              <a:gd name="connsiteY7" fmla="*/ 415637 h 581891"/>
              <a:gd name="connsiteX8" fmla="*/ 910265 w 1946810"/>
              <a:gd name="connsiteY8" fmla="*/ 429491 h 581891"/>
              <a:gd name="connsiteX9" fmla="*/ 993392 w 1946810"/>
              <a:gd name="connsiteY9" fmla="*/ 457200 h 581891"/>
              <a:gd name="connsiteX10" fmla="*/ 1090374 w 1946810"/>
              <a:gd name="connsiteY10" fmla="*/ 484909 h 581891"/>
              <a:gd name="connsiteX11" fmla="*/ 1353610 w 1946810"/>
              <a:gd name="connsiteY11" fmla="*/ 471055 h 581891"/>
              <a:gd name="connsiteX12" fmla="*/ 1589138 w 1946810"/>
              <a:gd name="connsiteY12" fmla="*/ 457200 h 581891"/>
              <a:gd name="connsiteX13" fmla="*/ 1672265 w 1946810"/>
              <a:gd name="connsiteY13" fmla="*/ 429491 h 581891"/>
              <a:gd name="connsiteX14" fmla="*/ 1727683 w 1946810"/>
              <a:gd name="connsiteY14" fmla="*/ 443346 h 581891"/>
              <a:gd name="connsiteX15" fmla="*/ 1741538 w 1946810"/>
              <a:gd name="connsiteY15" fmla="*/ 540327 h 581891"/>
              <a:gd name="connsiteX16" fmla="*/ 1755392 w 1946810"/>
              <a:gd name="connsiteY16" fmla="*/ 581891 h 581891"/>
              <a:gd name="connsiteX17" fmla="*/ 1880083 w 1946810"/>
              <a:gd name="connsiteY17" fmla="*/ 568037 h 581891"/>
              <a:gd name="connsiteX18" fmla="*/ 1921647 w 1946810"/>
              <a:gd name="connsiteY18" fmla="*/ 540327 h 581891"/>
              <a:gd name="connsiteX19" fmla="*/ 1838519 w 1946810"/>
              <a:gd name="connsiteY19" fmla="*/ 415637 h 581891"/>
              <a:gd name="connsiteX20" fmla="*/ 1810810 w 1946810"/>
              <a:gd name="connsiteY20" fmla="*/ 387927 h 581891"/>
              <a:gd name="connsiteX21" fmla="*/ 1796956 w 1946810"/>
              <a:gd name="connsiteY21" fmla="*/ 263237 h 581891"/>
              <a:gd name="connsiteX22" fmla="*/ 1783101 w 1946810"/>
              <a:gd name="connsiteY22" fmla="*/ 221673 h 581891"/>
              <a:gd name="connsiteX23" fmla="*/ 1713828 w 1946810"/>
              <a:gd name="connsiteY23" fmla="*/ 152400 h 581891"/>
              <a:gd name="connsiteX24" fmla="*/ 1630701 w 1946810"/>
              <a:gd name="connsiteY24" fmla="*/ 124691 h 581891"/>
              <a:gd name="connsiteX25" fmla="*/ 1602992 w 1946810"/>
              <a:gd name="connsiteY25" fmla="*/ 83127 h 581891"/>
              <a:gd name="connsiteX26" fmla="*/ 1561428 w 1946810"/>
              <a:gd name="connsiteY26" fmla="*/ 69273 h 581891"/>
              <a:gd name="connsiteX27" fmla="*/ 1256628 w 1946810"/>
              <a:gd name="connsiteY27" fmla="*/ 55418 h 581891"/>
              <a:gd name="connsiteX28" fmla="*/ 1131938 w 1946810"/>
              <a:gd name="connsiteY28" fmla="*/ 0 h 581891"/>
              <a:gd name="connsiteX29" fmla="*/ 882556 w 1946810"/>
              <a:gd name="connsiteY29" fmla="*/ 13855 h 581891"/>
              <a:gd name="connsiteX30" fmla="*/ 840992 w 1946810"/>
              <a:gd name="connsiteY30" fmla="*/ 27709 h 581891"/>
              <a:gd name="connsiteX31" fmla="*/ 757865 w 1946810"/>
              <a:gd name="connsiteY31" fmla="*/ 41564 h 581891"/>
              <a:gd name="connsiteX32" fmla="*/ 563901 w 1946810"/>
              <a:gd name="connsiteY32" fmla="*/ 55418 h 581891"/>
              <a:gd name="connsiteX33" fmla="*/ 522338 w 1946810"/>
              <a:gd name="connsiteY33" fmla="*/ 83127 h 581891"/>
              <a:gd name="connsiteX34" fmla="*/ 480774 w 1946810"/>
              <a:gd name="connsiteY34" fmla="*/ 166255 h 581891"/>
              <a:gd name="connsiteX35" fmla="*/ 397647 w 1946810"/>
              <a:gd name="connsiteY35" fmla="*/ 193964 h 581891"/>
              <a:gd name="connsiteX36" fmla="*/ 314519 w 1946810"/>
              <a:gd name="connsiteY36" fmla="*/ 221673 h 581891"/>
              <a:gd name="connsiteX37" fmla="*/ 134410 w 1946810"/>
              <a:gd name="connsiteY37" fmla="*/ 249382 h 581891"/>
              <a:gd name="connsiteX38" fmla="*/ 134410 w 1946810"/>
              <a:gd name="connsiteY38" fmla="*/ 263237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46810" h="581891">
                <a:moveTo>
                  <a:pt x="189828" y="235527"/>
                </a:moveTo>
                <a:cubicBezTo>
                  <a:pt x="139028" y="240145"/>
                  <a:pt x="84514" y="229763"/>
                  <a:pt x="37428" y="249382"/>
                </a:cubicBezTo>
                <a:cubicBezTo>
                  <a:pt x="19852" y="256706"/>
                  <a:pt x="23574" y="285759"/>
                  <a:pt x="23574" y="304800"/>
                </a:cubicBezTo>
                <a:cubicBezTo>
                  <a:pt x="23574" y="463542"/>
                  <a:pt x="0" y="432248"/>
                  <a:pt x="78992" y="484909"/>
                </a:cubicBezTo>
                <a:cubicBezTo>
                  <a:pt x="125174" y="480291"/>
                  <a:pt x="171665" y="478112"/>
                  <a:pt x="217538" y="471055"/>
                </a:cubicBezTo>
                <a:cubicBezTo>
                  <a:pt x="231972" y="468834"/>
                  <a:pt x="248775" y="467526"/>
                  <a:pt x="259101" y="457200"/>
                </a:cubicBezTo>
                <a:cubicBezTo>
                  <a:pt x="332992" y="383309"/>
                  <a:pt x="203684" y="438729"/>
                  <a:pt x="314519" y="401782"/>
                </a:cubicBezTo>
                <a:lnTo>
                  <a:pt x="577756" y="415637"/>
                </a:lnTo>
                <a:cubicBezTo>
                  <a:pt x="688569" y="420791"/>
                  <a:pt x="799883" y="418453"/>
                  <a:pt x="910265" y="429491"/>
                </a:cubicBezTo>
                <a:cubicBezTo>
                  <a:pt x="939328" y="432397"/>
                  <a:pt x="965683" y="447964"/>
                  <a:pt x="993392" y="457200"/>
                </a:cubicBezTo>
                <a:cubicBezTo>
                  <a:pt x="1053024" y="477077"/>
                  <a:pt x="1020783" y="467512"/>
                  <a:pt x="1090374" y="484909"/>
                </a:cubicBezTo>
                <a:lnTo>
                  <a:pt x="1353610" y="471055"/>
                </a:lnTo>
                <a:cubicBezTo>
                  <a:pt x="1432134" y="466693"/>
                  <a:pt x="1511154" y="467372"/>
                  <a:pt x="1589138" y="457200"/>
                </a:cubicBezTo>
                <a:cubicBezTo>
                  <a:pt x="1618101" y="453422"/>
                  <a:pt x="1672265" y="429491"/>
                  <a:pt x="1672265" y="429491"/>
                </a:cubicBezTo>
                <a:cubicBezTo>
                  <a:pt x="1690738" y="434109"/>
                  <a:pt x="1717591" y="427199"/>
                  <a:pt x="1727683" y="443346"/>
                </a:cubicBezTo>
                <a:cubicBezTo>
                  <a:pt x="1744990" y="471038"/>
                  <a:pt x="1735134" y="508306"/>
                  <a:pt x="1741538" y="540327"/>
                </a:cubicBezTo>
                <a:cubicBezTo>
                  <a:pt x="1744402" y="554647"/>
                  <a:pt x="1750774" y="568036"/>
                  <a:pt x="1755392" y="581891"/>
                </a:cubicBezTo>
                <a:cubicBezTo>
                  <a:pt x="1796956" y="577273"/>
                  <a:pt x="1839512" y="578180"/>
                  <a:pt x="1880083" y="568037"/>
                </a:cubicBezTo>
                <a:cubicBezTo>
                  <a:pt x="1896237" y="563998"/>
                  <a:pt x="1918381" y="556655"/>
                  <a:pt x="1921647" y="540327"/>
                </a:cubicBezTo>
                <a:cubicBezTo>
                  <a:pt x="1946810" y="414512"/>
                  <a:pt x="1917777" y="431488"/>
                  <a:pt x="1838519" y="415637"/>
                </a:cubicBezTo>
                <a:cubicBezTo>
                  <a:pt x="1829283" y="406400"/>
                  <a:pt x="1814247" y="400529"/>
                  <a:pt x="1810810" y="387927"/>
                </a:cubicBezTo>
                <a:cubicBezTo>
                  <a:pt x="1799807" y="347581"/>
                  <a:pt x="1803831" y="304487"/>
                  <a:pt x="1796956" y="263237"/>
                </a:cubicBezTo>
                <a:cubicBezTo>
                  <a:pt x="1794555" y="248832"/>
                  <a:pt x="1791863" y="233356"/>
                  <a:pt x="1783101" y="221673"/>
                </a:cubicBezTo>
                <a:cubicBezTo>
                  <a:pt x="1763508" y="195549"/>
                  <a:pt x="1744808" y="162727"/>
                  <a:pt x="1713828" y="152400"/>
                </a:cubicBezTo>
                <a:lnTo>
                  <a:pt x="1630701" y="124691"/>
                </a:lnTo>
                <a:cubicBezTo>
                  <a:pt x="1621465" y="110836"/>
                  <a:pt x="1615994" y="93529"/>
                  <a:pt x="1602992" y="83127"/>
                </a:cubicBezTo>
                <a:cubicBezTo>
                  <a:pt x="1591588" y="74004"/>
                  <a:pt x="1575986" y="70438"/>
                  <a:pt x="1561428" y="69273"/>
                </a:cubicBezTo>
                <a:cubicBezTo>
                  <a:pt x="1460047" y="61163"/>
                  <a:pt x="1358228" y="60036"/>
                  <a:pt x="1256628" y="55418"/>
                </a:cubicBezTo>
                <a:cubicBezTo>
                  <a:pt x="1157705" y="22444"/>
                  <a:pt x="1197803" y="43911"/>
                  <a:pt x="1131938" y="0"/>
                </a:cubicBezTo>
                <a:cubicBezTo>
                  <a:pt x="1048811" y="4618"/>
                  <a:pt x="965437" y="5962"/>
                  <a:pt x="882556" y="13855"/>
                </a:cubicBezTo>
                <a:cubicBezTo>
                  <a:pt x="868018" y="15240"/>
                  <a:pt x="855248" y="24541"/>
                  <a:pt x="840992" y="27709"/>
                </a:cubicBezTo>
                <a:cubicBezTo>
                  <a:pt x="813570" y="33803"/>
                  <a:pt x="785817" y="38769"/>
                  <a:pt x="757865" y="41564"/>
                </a:cubicBezTo>
                <a:cubicBezTo>
                  <a:pt x="693367" y="48014"/>
                  <a:pt x="628556" y="50800"/>
                  <a:pt x="563901" y="55418"/>
                </a:cubicBezTo>
                <a:cubicBezTo>
                  <a:pt x="550047" y="64654"/>
                  <a:pt x="532740" y="70125"/>
                  <a:pt x="522338" y="83127"/>
                </a:cubicBezTo>
                <a:cubicBezTo>
                  <a:pt x="493653" y="118983"/>
                  <a:pt x="527489" y="137058"/>
                  <a:pt x="480774" y="166255"/>
                </a:cubicBezTo>
                <a:cubicBezTo>
                  <a:pt x="456006" y="181735"/>
                  <a:pt x="425356" y="184728"/>
                  <a:pt x="397647" y="193964"/>
                </a:cubicBezTo>
                <a:lnTo>
                  <a:pt x="314519" y="221673"/>
                </a:lnTo>
                <a:cubicBezTo>
                  <a:pt x="192803" y="262245"/>
                  <a:pt x="402287" y="195805"/>
                  <a:pt x="134410" y="249382"/>
                </a:cubicBezTo>
                <a:cubicBezTo>
                  <a:pt x="129881" y="250288"/>
                  <a:pt x="134410" y="258619"/>
                  <a:pt x="134410" y="2632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58674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48400" y="5257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705600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6999241" y="4332241"/>
            <a:ext cx="250918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7152435" y="3820365"/>
            <a:ext cx="3271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6172202" y="4191000"/>
            <a:ext cx="7619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334000" y="43434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0" y="2819400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48200" y="914400"/>
            <a:ext cx="914400" cy="19050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6477000" y="838200"/>
            <a:ext cx="914400" cy="20574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800" y="4343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3657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733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4343400" y="3733800"/>
            <a:ext cx="152400" cy="152400"/>
            <a:chOff x="2895600" y="3733800"/>
            <a:chExt cx="152400" cy="152400"/>
          </a:xfrm>
        </p:grpSpPr>
        <p:sp>
          <p:nvSpPr>
            <p:cNvPr id="24" name="Oval 23"/>
            <p:cNvSpPr/>
            <p:nvPr/>
          </p:nvSpPr>
          <p:spPr>
            <a:xfrm>
              <a:off x="28956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926081" y="3810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6858000" y="5105400"/>
            <a:ext cx="152400" cy="152400"/>
            <a:chOff x="3124200" y="3886200"/>
            <a:chExt cx="152400" cy="152400"/>
          </a:xfrm>
        </p:grpSpPr>
        <p:sp>
          <p:nvSpPr>
            <p:cNvPr id="27" name="Oval 26"/>
            <p:cNvSpPr/>
            <p:nvPr/>
          </p:nvSpPr>
          <p:spPr>
            <a:xfrm>
              <a:off x="312420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154681" y="3886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4343400" y="3505200"/>
            <a:ext cx="152400" cy="152400"/>
            <a:chOff x="2819400" y="3505200"/>
            <a:chExt cx="152400" cy="152400"/>
          </a:xfrm>
        </p:grpSpPr>
        <p:sp>
          <p:nvSpPr>
            <p:cNvPr id="30" name="Oval 29"/>
            <p:cNvSpPr/>
            <p:nvPr/>
          </p:nvSpPr>
          <p:spPr>
            <a:xfrm>
              <a:off x="28194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49881" y="3505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31"/>
          <p:cNvGrpSpPr/>
          <p:nvPr/>
        </p:nvGrpSpPr>
        <p:grpSpPr>
          <a:xfrm>
            <a:off x="6400800" y="4800600"/>
            <a:ext cx="152400" cy="152400"/>
            <a:chOff x="3200400" y="3352800"/>
            <a:chExt cx="152400" cy="152400"/>
          </a:xfrm>
        </p:grpSpPr>
        <p:sp>
          <p:nvSpPr>
            <p:cNvPr id="33" name="Oval 32"/>
            <p:cNvSpPr/>
            <p:nvPr/>
          </p:nvSpPr>
          <p:spPr>
            <a:xfrm>
              <a:off x="3200400" y="3352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230881" y="3352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34"/>
          <p:cNvGrpSpPr/>
          <p:nvPr/>
        </p:nvGrpSpPr>
        <p:grpSpPr>
          <a:xfrm>
            <a:off x="4572000" y="3581400"/>
            <a:ext cx="152400" cy="152400"/>
            <a:chOff x="3048000" y="3505200"/>
            <a:chExt cx="152400" cy="152400"/>
          </a:xfrm>
        </p:grpSpPr>
        <p:sp>
          <p:nvSpPr>
            <p:cNvPr id="36" name="Oval 35"/>
            <p:cNvSpPr/>
            <p:nvPr/>
          </p:nvSpPr>
          <p:spPr>
            <a:xfrm>
              <a:off x="30480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078481" y="3505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37"/>
          <p:cNvGrpSpPr/>
          <p:nvPr/>
        </p:nvGrpSpPr>
        <p:grpSpPr>
          <a:xfrm>
            <a:off x="6096000" y="5181600"/>
            <a:ext cx="152400" cy="152400"/>
            <a:chOff x="3352800" y="3810000"/>
            <a:chExt cx="152400" cy="152400"/>
          </a:xfrm>
        </p:grpSpPr>
        <p:sp>
          <p:nvSpPr>
            <p:cNvPr id="39" name="Oval 38"/>
            <p:cNvSpPr/>
            <p:nvPr/>
          </p:nvSpPr>
          <p:spPr>
            <a:xfrm>
              <a:off x="3352800" y="3810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383281" y="3810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40"/>
          <p:cNvGrpSpPr/>
          <p:nvPr/>
        </p:nvGrpSpPr>
        <p:grpSpPr>
          <a:xfrm>
            <a:off x="4495800" y="3962400"/>
            <a:ext cx="152400" cy="152400"/>
            <a:chOff x="3200400" y="3657600"/>
            <a:chExt cx="152400" cy="152400"/>
          </a:xfrm>
        </p:grpSpPr>
        <p:sp>
          <p:nvSpPr>
            <p:cNvPr id="42" name="Oval 41"/>
            <p:cNvSpPr/>
            <p:nvPr/>
          </p:nvSpPr>
          <p:spPr>
            <a:xfrm>
              <a:off x="32004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230881" y="3657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oup 43"/>
          <p:cNvGrpSpPr/>
          <p:nvPr/>
        </p:nvGrpSpPr>
        <p:grpSpPr>
          <a:xfrm>
            <a:off x="5029200" y="3505200"/>
            <a:ext cx="152400" cy="152400"/>
            <a:chOff x="3429000" y="3505200"/>
            <a:chExt cx="152400" cy="152400"/>
          </a:xfrm>
        </p:grpSpPr>
        <p:sp>
          <p:nvSpPr>
            <p:cNvPr id="45" name="Oval 44"/>
            <p:cNvSpPr/>
            <p:nvPr/>
          </p:nvSpPr>
          <p:spPr>
            <a:xfrm>
              <a:off x="34290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505200" y="3581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Group 46"/>
          <p:cNvGrpSpPr/>
          <p:nvPr/>
        </p:nvGrpSpPr>
        <p:grpSpPr>
          <a:xfrm>
            <a:off x="4800600" y="3962400"/>
            <a:ext cx="152400" cy="152400"/>
            <a:chOff x="3200400" y="3124200"/>
            <a:chExt cx="152400" cy="152400"/>
          </a:xfrm>
        </p:grpSpPr>
        <p:sp>
          <p:nvSpPr>
            <p:cNvPr id="48" name="Oval 47"/>
            <p:cNvSpPr/>
            <p:nvPr/>
          </p:nvSpPr>
          <p:spPr>
            <a:xfrm>
              <a:off x="3200400" y="3124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230881" y="3124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9"/>
          <p:cNvGrpSpPr/>
          <p:nvPr/>
        </p:nvGrpSpPr>
        <p:grpSpPr>
          <a:xfrm>
            <a:off x="6019800" y="4648200"/>
            <a:ext cx="152400" cy="152400"/>
            <a:chOff x="3657600" y="3733800"/>
            <a:chExt cx="152400" cy="152400"/>
          </a:xfrm>
        </p:grpSpPr>
        <p:sp>
          <p:nvSpPr>
            <p:cNvPr id="51" name="Oval 50"/>
            <p:cNvSpPr/>
            <p:nvPr/>
          </p:nvSpPr>
          <p:spPr>
            <a:xfrm>
              <a:off x="36576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688081" y="3810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52"/>
          <p:cNvGrpSpPr/>
          <p:nvPr/>
        </p:nvGrpSpPr>
        <p:grpSpPr>
          <a:xfrm>
            <a:off x="5715000" y="4800600"/>
            <a:ext cx="152400" cy="152400"/>
            <a:chOff x="3505200" y="3962400"/>
            <a:chExt cx="152400" cy="152400"/>
          </a:xfrm>
        </p:grpSpPr>
        <p:sp>
          <p:nvSpPr>
            <p:cNvPr id="54" name="Oval 53"/>
            <p:cNvSpPr/>
            <p:nvPr/>
          </p:nvSpPr>
          <p:spPr>
            <a:xfrm>
              <a:off x="3505200" y="3962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535681" y="4038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55"/>
          <p:cNvGrpSpPr/>
          <p:nvPr/>
        </p:nvGrpSpPr>
        <p:grpSpPr>
          <a:xfrm>
            <a:off x="5638800" y="5181600"/>
            <a:ext cx="152400" cy="152400"/>
            <a:chOff x="3429000" y="2971800"/>
            <a:chExt cx="152400" cy="152400"/>
          </a:xfrm>
        </p:grpSpPr>
        <p:sp>
          <p:nvSpPr>
            <p:cNvPr id="57" name="Oval 56"/>
            <p:cNvSpPr/>
            <p:nvPr/>
          </p:nvSpPr>
          <p:spPr>
            <a:xfrm>
              <a:off x="3429000" y="2971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459481" y="2971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58"/>
          <p:cNvGrpSpPr/>
          <p:nvPr/>
        </p:nvGrpSpPr>
        <p:grpSpPr>
          <a:xfrm>
            <a:off x="6172200" y="4953000"/>
            <a:ext cx="152400" cy="152400"/>
            <a:chOff x="2971800" y="3276600"/>
            <a:chExt cx="152400" cy="152400"/>
          </a:xfrm>
        </p:grpSpPr>
        <p:sp>
          <p:nvSpPr>
            <p:cNvPr id="60" name="Oval 59"/>
            <p:cNvSpPr/>
            <p:nvPr/>
          </p:nvSpPr>
          <p:spPr>
            <a:xfrm>
              <a:off x="29718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048000" y="3276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61"/>
          <p:cNvGrpSpPr/>
          <p:nvPr/>
        </p:nvGrpSpPr>
        <p:grpSpPr>
          <a:xfrm>
            <a:off x="4800600" y="3276600"/>
            <a:ext cx="152400" cy="152400"/>
            <a:chOff x="3505200" y="3200400"/>
            <a:chExt cx="152400" cy="152400"/>
          </a:xfrm>
        </p:grpSpPr>
        <p:sp>
          <p:nvSpPr>
            <p:cNvPr id="63" name="Oval 62"/>
            <p:cNvSpPr/>
            <p:nvPr/>
          </p:nvSpPr>
          <p:spPr>
            <a:xfrm>
              <a:off x="3505200" y="3200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535681" y="3200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Group 64"/>
          <p:cNvGrpSpPr/>
          <p:nvPr/>
        </p:nvGrpSpPr>
        <p:grpSpPr>
          <a:xfrm>
            <a:off x="4953000" y="5181600"/>
            <a:ext cx="152400" cy="152400"/>
            <a:chOff x="3733800" y="3124200"/>
            <a:chExt cx="152400" cy="152400"/>
          </a:xfrm>
        </p:grpSpPr>
        <p:sp>
          <p:nvSpPr>
            <p:cNvPr id="66" name="Oval 65"/>
            <p:cNvSpPr/>
            <p:nvPr/>
          </p:nvSpPr>
          <p:spPr>
            <a:xfrm>
              <a:off x="3733800" y="3124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764281" y="3124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67"/>
          <p:cNvGrpSpPr/>
          <p:nvPr/>
        </p:nvGrpSpPr>
        <p:grpSpPr>
          <a:xfrm>
            <a:off x="4800600" y="3581400"/>
            <a:ext cx="152400" cy="152400"/>
            <a:chOff x="3657600" y="3429000"/>
            <a:chExt cx="152400" cy="152400"/>
          </a:xfrm>
        </p:grpSpPr>
        <p:sp>
          <p:nvSpPr>
            <p:cNvPr id="69" name="Oval 68"/>
            <p:cNvSpPr/>
            <p:nvPr/>
          </p:nvSpPr>
          <p:spPr>
            <a:xfrm>
              <a:off x="36576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688081" y="3429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70"/>
          <p:cNvGrpSpPr/>
          <p:nvPr/>
        </p:nvGrpSpPr>
        <p:grpSpPr>
          <a:xfrm>
            <a:off x="5867400" y="4953000"/>
            <a:ext cx="152400" cy="152400"/>
            <a:chOff x="4419600" y="4953000"/>
            <a:chExt cx="152400" cy="152400"/>
          </a:xfrm>
        </p:grpSpPr>
        <p:sp>
          <p:nvSpPr>
            <p:cNvPr id="72" name="Oval 71"/>
            <p:cNvSpPr/>
            <p:nvPr/>
          </p:nvSpPr>
          <p:spPr>
            <a:xfrm>
              <a:off x="44196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4526281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96" name="Group 73"/>
          <p:cNvGrpSpPr/>
          <p:nvPr/>
        </p:nvGrpSpPr>
        <p:grpSpPr>
          <a:xfrm>
            <a:off x="5257800" y="4876800"/>
            <a:ext cx="152400" cy="152400"/>
            <a:chOff x="3886200" y="4876800"/>
            <a:chExt cx="152400" cy="152400"/>
          </a:xfrm>
        </p:grpSpPr>
        <p:sp>
          <p:nvSpPr>
            <p:cNvPr id="75" name="Oval 74"/>
            <p:cNvSpPr/>
            <p:nvPr/>
          </p:nvSpPr>
          <p:spPr>
            <a:xfrm>
              <a:off x="38862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916681" y="4876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97" name="Group 76"/>
          <p:cNvGrpSpPr/>
          <p:nvPr/>
        </p:nvGrpSpPr>
        <p:grpSpPr>
          <a:xfrm>
            <a:off x="5029200" y="3200400"/>
            <a:ext cx="152400" cy="152400"/>
            <a:chOff x="3505200" y="5105400"/>
            <a:chExt cx="152400" cy="152400"/>
          </a:xfrm>
        </p:grpSpPr>
        <p:sp>
          <p:nvSpPr>
            <p:cNvPr id="78" name="Oval 77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99" name="Group 79"/>
          <p:cNvGrpSpPr/>
          <p:nvPr/>
        </p:nvGrpSpPr>
        <p:grpSpPr>
          <a:xfrm>
            <a:off x="5334000" y="5181600"/>
            <a:ext cx="152400" cy="152400"/>
            <a:chOff x="3962400" y="5181600"/>
            <a:chExt cx="152400" cy="152400"/>
          </a:xfrm>
        </p:grpSpPr>
        <p:sp>
          <p:nvSpPr>
            <p:cNvPr id="81" name="Oval 80"/>
            <p:cNvSpPr/>
            <p:nvPr/>
          </p:nvSpPr>
          <p:spPr>
            <a:xfrm>
              <a:off x="39624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0386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0" name="Group 82"/>
          <p:cNvGrpSpPr/>
          <p:nvPr/>
        </p:nvGrpSpPr>
        <p:grpSpPr>
          <a:xfrm>
            <a:off x="4572000" y="3352800"/>
            <a:ext cx="152400" cy="152400"/>
            <a:chOff x="4800600" y="4953000"/>
            <a:chExt cx="152400" cy="152400"/>
          </a:xfrm>
        </p:grpSpPr>
        <p:sp>
          <p:nvSpPr>
            <p:cNvPr id="84" name="Oval 83"/>
            <p:cNvSpPr/>
            <p:nvPr/>
          </p:nvSpPr>
          <p:spPr>
            <a:xfrm>
              <a:off x="48006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8768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1" name="Group 85"/>
          <p:cNvGrpSpPr/>
          <p:nvPr/>
        </p:nvGrpSpPr>
        <p:grpSpPr>
          <a:xfrm>
            <a:off x="4876800" y="3733800"/>
            <a:ext cx="152400" cy="152400"/>
            <a:chOff x="5181600" y="4876800"/>
            <a:chExt cx="152400" cy="152400"/>
          </a:xfrm>
        </p:grpSpPr>
        <p:sp>
          <p:nvSpPr>
            <p:cNvPr id="87" name="Oval 86"/>
            <p:cNvSpPr/>
            <p:nvPr/>
          </p:nvSpPr>
          <p:spPr>
            <a:xfrm>
              <a:off x="5181600" y="48768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257800" y="4876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2" name="Group 88"/>
          <p:cNvGrpSpPr/>
          <p:nvPr/>
        </p:nvGrpSpPr>
        <p:grpSpPr>
          <a:xfrm>
            <a:off x="4343400" y="3276600"/>
            <a:ext cx="152400" cy="152400"/>
            <a:chOff x="5562600" y="5105400"/>
            <a:chExt cx="152400" cy="152400"/>
          </a:xfrm>
        </p:grpSpPr>
        <p:sp>
          <p:nvSpPr>
            <p:cNvPr id="90" name="Oval 89"/>
            <p:cNvSpPr/>
            <p:nvPr/>
          </p:nvSpPr>
          <p:spPr>
            <a:xfrm>
              <a:off x="55626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5638800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3" name="Group 91"/>
          <p:cNvGrpSpPr/>
          <p:nvPr/>
        </p:nvGrpSpPr>
        <p:grpSpPr>
          <a:xfrm>
            <a:off x="5791200" y="4114800"/>
            <a:ext cx="152400" cy="152400"/>
            <a:chOff x="4419600" y="4114800"/>
            <a:chExt cx="152400" cy="152400"/>
          </a:xfrm>
        </p:grpSpPr>
        <p:sp>
          <p:nvSpPr>
            <p:cNvPr id="93" name="Oval 92"/>
            <p:cNvSpPr/>
            <p:nvPr/>
          </p:nvSpPr>
          <p:spPr>
            <a:xfrm>
              <a:off x="4419600" y="41148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450081" y="4114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4" name="Group 94"/>
          <p:cNvGrpSpPr/>
          <p:nvPr/>
        </p:nvGrpSpPr>
        <p:grpSpPr>
          <a:xfrm>
            <a:off x="5029200" y="4343400"/>
            <a:ext cx="152400" cy="152400"/>
            <a:chOff x="3657600" y="4343400"/>
            <a:chExt cx="152400" cy="152400"/>
          </a:xfrm>
        </p:grpSpPr>
        <p:sp>
          <p:nvSpPr>
            <p:cNvPr id="96" name="Oval 95"/>
            <p:cNvSpPr/>
            <p:nvPr/>
          </p:nvSpPr>
          <p:spPr>
            <a:xfrm>
              <a:off x="36576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3688081" y="4343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5" name="Group 97"/>
          <p:cNvGrpSpPr/>
          <p:nvPr/>
        </p:nvGrpSpPr>
        <p:grpSpPr>
          <a:xfrm>
            <a:off x="4114800" y="3429000"/>
            <a:ext cx="152400" cy="152400"/>
            <a:chOff x="4267200" y="5181600"/>
            <a:chExt cx="152400" cy="152400"/>
          </a:xfrm>
        </p:grpSpPr>
        <p:sp>
          <p:nvSpPr>
            <p:cNvPr id="99" name="Oval 98"/>
            <p:cNvSpPr/>
            <p:nvPr/>
          </p:nvSpPr>
          <p:spPr>
            <a:xfrm>
              <a:off x="42672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43434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6" name="Group 100"/>
          <p:cNvGrpSpPr/>
          <p:nvPr/>
        </p:nvGrpSpPr>
        <p:grpSpPr>
          <a:xfrm>
            <a:off x="5562600" y="4953000"/>
            <a:ext cx="152400" cy="152400"/>
            <a:chOff x="4191000" y="4953000"/>
            <a:chExt cx="152400" cy="152400"/>
          </a:xfrm>
        </p:grpSpPr>
        <p:sp>
          <p:nvSpPr>
            <p:cNvPr id="102" name="Oval 101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7" name="Group 103"/>
          <p:cNvGrpSpPr/>
          <p:nvPr/>
        </p:nvGrpSpPr>
        <p:grpSpPr>
          <a:xfrm>
            <a:off x="5105400" y="3733800"/>
            <a:ext cx="152400" cy="152400"/>
            <a:chOff x="4419600" y="4724400"/>
            <a:chExt cx="152400" cy="152400"/>
          </a:xfrm>
        </p:grpSpPr>
        <p:sp>
          <p:nvSpPr>
            <p:cNvPr id="105" name="Oval 104"/>
            <p:cNvSpPr/>
            <p:nvPr/>
          </p:nvSpPr>
          <p:spPr>
            <a:xfrm>
              <a:off x="4419600" y="4724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495800" y="4724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8" name="Group 106"/>
          <p:cNvGrpSpPr/>
          <p:nvPr/>
        </p:nvGrpSpPr>
        <p:grpSpPr>
          <a:xfrm>
            <a:off x="6477000" y="5181600"/>
            <a:ext cx="152400" cy="152400"/>
            <a:chOff x="5105400" y="5181600"/>
            <a:chExt cx="152400" cy="152400"/>
          </a:xfrm>
        </p:grpSpPr>
        <p:sp>
          <p:nvSpPr>
            <p:cNvPr id="108" name="Oval 107"/>
            <p:cNvSpPr/>
            <p:nvPr/>
          </p:nvSpPr>
          <p:spPr>
            <a:xfrm>
              <a:off x="51054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51816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09" name="Group 109"/>
          <p:cNvGrpSpPr/>
          <p:nvPr/>
        </p:nvGrpSpPr>
        <p:grpSpPr>
          <a:xfrm>
            <a:off x="6781800" y="4648200"/>
            <a:ext cx="152400" cy="152400"/>
            <a:chOff x="5410200" y="4648200"/>
            <a:chExt cx="152400" cy="152400"/>
          </a:xfrm>
        </p:grpSpPr>
        <p:sp>
          <p:nvSpPr>
            <p:cNvPr id="111" name="Oval 110"/>
            <p:cNvSpPr/>
            <p:nvPr/>
          </p:nvSpPr>
          <p:spPr>
            <a:xfrm>
              <a:off x="5410200" y="4648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5486400" y="4648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10" name="Group 112"/>
          <p:cNvGrpSpPr/>
          <p:nvPr/>
        </p:nvGrpSpPr>
        <p:grpSpPr>
          <a:xfrm>
            <a:off x="7239000" y="4114800"/>
            <a:ext cx="152400" cy="152400"/>
            <a:chOff x="5867400" y="4114800"/>
            <a:chExt cx="152400" cy="152400"/>
          </a:xfrm>
        </p:grpSpPr>
        <p:sp>
          <p:nvSpPr>
            <p:cNvPr id="114" name="Oval 113"/>
            <p:cNvSpPr/>
            <p:nvPr/>
          </p:nvSpPr>
          <p:spPr>
            <a:xfrm>
              <a:off x="5867400" y="4114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5897881" y="4114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11" name="Group 115"/>
          <p:cNvGrpSpPr/>
          <p:nvPr/>
        </p:nvGrpSpPr>
        <p:grpSpPr>
          <a:xfrm>
            <a:off x="4648200" y="3810000"/>
            <a:ext cx="152400" cy="152400"/>
            <a:chOff x="4724400" y="5181600"/>
            <a:chExt cx="152400" cy="152400"/>
          </a:xfrm>
        </p:grpSpPr>
        <p:sp>
          <p:nvSpPr>
            <p:cNvPr id="117" name="Oval 116"/>
            <p:cNvSpPr/>
            <p:nvPr/>
          </p:nvSpPr>
          <p:spPr>
            <a:xfrm>
              <a:off x="47244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48006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12" name="Group 118"/>
          <p:cNvGrpSpPr/>
          <p:nvPr/>
        </p:nvGrpSpPr>
        <p:grpSpPr>
          <a:xfrm>
            <a:off x="6781800" y="1143000"/>
            <a:ext cx="1905000" cy="304800"/>
            <a:chOff x="5410200" y="1143000"/>
            <a:chExt cx="1905000" cy="304800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5410200" y="1295400"/>
              <a:ext cx="1905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5486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>
              <a:off x="5562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5638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5715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5791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5867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5943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6019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6096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6172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5400000">
              <a:off x="6248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6324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>
              <a:off x="6400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6477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>
              <a:off x="6553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>
              <a:off x="66294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>
              <a:off x="67056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67818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5400000">
              <a:off x="68580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>
              <a:off x="6934200" y="12954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Pie 140"/>
          <p:cNvSpPr/>
          <p:nvPr/>
        </p:nvSpPr>
        <p:spPr>
          <a:xfrm flipV="1">
            <a:off x="3657600" y="4800600"/>
            <a:ext cx="381000" cy="381000"/>
          </a:xfrm>
          <a:prstGeom prst="pie">
            <a:avLst>
              <a:gd name="adj1" fmla="val 17785664"/>
              <a:gd name="adj2" fmla="val 13289784"/>
            </a:avLst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819400" y="4800600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 5-HTR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113" name="Group 142"/>
          <p:cNvGrpSpPr/>
          <p:nvPr/>
        </p:nvGrpSpPr>
        <p:grpSpPr>
          <a:xfrm>
            <a:off x="3724477" y="4953000"/>
            <a:ext cx="923723" cy="692129"/>
            <a:chOff x="1286077" y="5697003"/>
            <a:chExt cx="923723" cy="692129"/>
          </a:xfrm>
        </p:grpSpPr>
        <p:sp>
          <p:nvSpPr>
            <p:cNvPr id="144" name="Isosceles Triangle 143"/>
            <p:cNvSpPr/>
            <p:nvPr/>
          </p:nvSpPr>
          <p:spPr>
            <a:xfrm rot="900000">
              <a:off x="1286077" y="5697003"/>
              <a:ext cx="251692" cy="203685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371600" y="6019800"/>
              <a:ext cx="838200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 5-HT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114" name="Group 145"/>
          <p:cNvGrpSpPr/>
          <p:nvPr/>
        </p:nvGrpSpPr>
        <p:grpSpPr>
          <a:xfrm>
            <a:off x="5181600" y="3352800"/>
            <a:ext cx="152400" cy="152400"/>
            <a:chOff x="3505200" y="5105400"/>
            <a:chExt cx="152400" cy="152400"/>
          </a:xfrm>
        </p:grpSpPr>
        <p:sp>
          <p:nvSpPr>
            <p:cNvPr id="147" name="Oval 146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49" name="Text Placeholder 2"/>
          <p:cNvSpPr txBox="1">
            <a:spLocks/>
          </p:cNvSpPr>
          <p:nvPr/>
        </p:nvSpPr>
        <p:spPr>
          <a:xfrm>
            <a:off x="228600" y="1447800"/>
            <a:ext cx="23622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With 5-HT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124200" y="5791200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6B86">
                    <a:lumMod val="50000"/>
                  </a:srgbClr>
                </a:solidFill>
              </a:rPr>
              <a:t>Fully packed vesicles in RP are decreased.</a:t>
            </a:r>
            <a:endParaRPr lang="en-US" sz="2400" dirty="0">
              <a:solidFill>
                <a:srgbClr val="646B86">
                  <a:lumMod val="50000"/>
                </a:srgbClr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819401" y="770170"/>
          <a:ext cx="2438399" cy="1668230"/>
        </p:xfrm>
        <a:graphic>
          <a:graphicData uri="http://schemas.openxmlformats.org/presentationml/2006/ole">
            <p:oleObj spid="_x0000_s11266" name="Chart Data" r:id="rId3" imgW="6840000" imgH="4680000" progId="ADIChart.ChartData.1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34167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gure-06-43.jpg 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363" y="379413"/>
            <a:ext cx="63896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DBAAEC-08C5-410B-B82B-A78C49B4289F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04800" y="1447800"/>
            <a:ext cx="23622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Depression </a:t>
            </a:r>
          </a:p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Again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V="1">
            <a:off x="3124200" y="2590800"/>
            <a:ext cx="5562600" cy="2743200"/>
          </a:xfrm>
          <a:prstGeom prst="arc">
            <a:avLst>
              <a:gd name="adj1" fmla="val 8070629"/>
              <a:gd name="adj2" fmla="val 240949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5105400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5486400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4724400" y="42672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901790" y="2770909"/>
            <a:ext cx="1489610" cy="505691"/>
          </a:xfrm>
          <a:custGeom>
            <a:avLst/>
            <a:gdLst>
              <a:gd name="connsiteX0" fmla="*/ 189828 w 1946810"/>
              <a:gd name="connsiteY0" fmla="*/ 235527 h 581891"/>
              <a:gd name="connsiteX1" fmla="*/ 37428 w 1946810"/>
              <a:gd name="connsiteY1" fmla="*/ 249382 h 581891"/>
              <a:gd name="connsiteX2" fmla="*/ 23574 w 1946810"/>
              <a:gd name="connsiteY2" fmla="*/ 304800 h 581891"/>
              <a:gd name="connsiteX3" fmla="*/ 78992 w 1946810"/>
              <a:gd name="connsiteY3" fmla="*/ 484909 h 581891"/>
              <a:gd name="connsiteX4" fmla="*/ 217538 w 1946810"/>
              <a:gd name="connsiteY4" fmla="*/ 471055 h 581891"/>
              <a:gd name="connsiteX5" fmla="*/ 259101 w 1946810"/>
              <a:gd name="connsiteY5" fmla="*/ 457200 h 581891"/>
              <a:gd name="connsiteX6" fmla="*/ 314519 w 1946810"/>
              <a:gd name="connsiteY6" fmla="*/ 401782 h 581891"/>
              <a:gd name="connsiteX7" fmla="*/ 577756 w 1946810"/>
              <a:gd name="connsiteY7" fmla="*/ 415637 h 581891"/>
              <a:gd name="connsiteX8" fmla="*/ 910265 w 1946810"/>
              <a:gd name="connsiteY8" fmla="*/ 429491 h 581891"/>
              <a:gd name="connsiteX9" fmla="*/ 993392 w 1946810"/>
              <a:gd name="connsiteY9" fmla="*/ 457200 h 581891"/>
              <a:gd name="connsiteX10" fmla="*/ 1090374 w 1946810"/>
              <a:gd name="connsiteY10" fmla="*/ 484909 h 581891"/>
              <a:gd name="connsiteX11" fmla="*/ 1353610 w 1946810"/>
              <a:gd name="connsiteY11" fmla="*/ 471055 h 581891"/>
              <a:gd name="connsiteX12" fmla="*/ 1589138 w 1946810"/>
              <a:gd name="connsiteY12" fmla="*/ 457200 h 581891"/>
              <a:gd name="connsiteX13" fmla="*/ 1672265 w 1946810"/>
              <a:gd name="connsiteY13" fmla="*/ 429491 h 581891"/>
              <a:gd name="connsiteX14" fmla="*/ 1727683 w 1946810"/>
              <a:gd name="connsiteY14" fmla="*/ 443346 h 581891"/>
              <a:gd name="connsiteX15" fmla="*/ 1741538 w 1946810"/>
              <a:gd name="connsiteY15" fmla="*/ 540327 h 581891"/>
              <a:gd name="connsiteX16" fmla="*/ 1755392 w 1946810"/>
              <a:gd name="connsiteY16" fmla="*/ 581891 h 581891"/>
              <a:gd name="connsiteX17" fmla="*/ 1880083 w 1946810"/>
              <a:gd name="connsiteY17" fmla="*/ 568037 h 581891"/>
              <a:gd name="connsiteX18" fmla="*/ 1921647 w 1946810"/>
              <a:gd name="connsiteY18" fmla="*/ 540327 h 581891"/>
              <a:gd name="connsiteX19" fmla="*/ 1838519 w 1946810"/>
              <a:gd name="connsiteY19" fmla="*/ 415637 h 581891"/>
              <a:gd name="connsiteX20" fmla="*/ 1810810 w 1946810"/>
              <a:gd name="connsiteY20" fmla="*/ 387927 h 581891"/>
              <a:gd name="connsiteX21" fmla="*/ 1796956 w 1946810"/>
              <a:gd name="connsiteY21" fmla="*/ 263237 h 581891"/>
              <a:gd name="connsiteX22" fmla="*/ 1783101 w 1946810"/>
              <a:gd name="connsiteY22" fmla="*/ 221673 h 581891"/>
              <a:gd name="connsiteX23" fmla="*/ 1713828 w 1946810"/>
              <a:gd name="connsiteY23" fmla="*/ 152400 h 581891"/>
              <a:gd name="connsiteX24" fmla="*/ 1630701 w 1946810"/>
              <a:gd name="connsiteY24" fmla="*/ 124691 h 581891"/>
              <a:gd name="connsiteX25" fmla="*/ 1602992 w 1946810"/>
              <a:gd name="connsiteY25" fmla="*/ 83127 h 581891"/>
              <a:gd name="connsiteX26" fmla="*/ 1561428 w 1946810"/>
              <a:gd name="connsiteY26" fmla="*/ 69273 h 581891"/>
              <a:gd name="connsiteX27" fmla="*/ 1256628 w 1946810"/>
              <a:gd name="connsiteY27" fmla="*/ 55418 h 581891"/>
              <a:gd name="connsiteX28" fmla="*/ 1131938 w 1946810"/>
              <a:gd name="connsiteY28" fmla="*/ 0 h 581891"/>
              <a:gd name="connsiteX29" fmla="*/ 882556 w 1946810"/>
              <a:gd name="connsiteY29" fmla="*/ 13855 h 581891"/>
              <a:gd name="connsiteX30" fmla="*/ 840992 w 1946810"/>
              <a:gd name="connsiteY30" fmla="*/ 27709 h 581891"/>
              <a:gd name="connsiteX31" fmla="*/ 757865 w 1946810"/>
              <a:gd name="connsiteY31" fmla="*/ 41564 h 581891"/>
              <a:gd name="connsiteX32" fmla="*/ 563901 w 1946810"/>
              <a:gd name="connsiteY32" fmla="*/ 55418 h 581891"/>
              <a:gd name="connsiteX33" fmla="*/ 522338 w 1946810"/>
              <a:gd name="connsiteY33" fmla="*/ 83127 h 581891"/>
              <a:gd name="connsiteX34" fmla="*/ 480774 w 1946810"/>
              <a:gd name="connsiteY34" fmla="*/ 166255 h 581891"/>
              <a:gd name="connsiteX35" fmla="*/ 397647 w 1946810"/>
              <a:gd name="connsiteY35" fmla="*/ 193964 h 581891"/>
              <a:gd name="connsiteX36" fmla="*/ 314519 w 1946810"/>
              <a:gd name="connsiteY36" fmla="*/ 221673 h 581891"/>
              <a:gd name="connsiteX37" fmla="*/ 134410 w 1946810"/>
              <a:gd name="connsiteY37" fmla="*/ 249382 h 581891"/>
              <a:gd name="connsiteX38" fmla="*/ 134410 w 1946810"/>
              <a:gd name="connsiteY38" fmla="*/ 263237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46810" h="581891">
                <a:moveTo>
                  <a:pt x="189828" y="235527"/>
                </a:moveTo>
                <a:cubicBezTo>
                  <a:pt x="139028" y="240145"/>
                  <a:pt x="84514" y="229763"/>
                  <a:pt x="37428" y="249382"/>
                </a:cubicBezTo>
                <a:cubicBezTo>
                  <a:pt x="19852" y="256706"/>
                  <a:pt x="23574" y="285759"/>
                  <a:pt x="23574" y="304800"/>
                </a:cubicBezTo>
                <a:cubicBezTo>
                  <a:pt x="23574" y="463542"/>
                  <a:pt x="0" y="432248"/>
                  <a:pt x="78992" y="484909"/>
                </a:cubicBezTo>
                <a:cubicBezTo>
                  <a:pt x="125174" y="480291"/>
                  <a:pt x="171665" y="478112"/>
                  <a:pt x="217538" y="471055"/>
                </a:cubicBezTo>
                <a:cubicBezTo>
                  <a:pt x="231972" y="468834"/>
                  <a:pt x="248775" y="467526"/>
                  <a:pt x="259101" y="457200"/>
                </a:cubicBezTo>
                <a:cubicBezTo>
                  <a:pt x="332992" y="383309"/>
                  <a:pt x="203684" y="438729"/>
                  <a:pt x="314519" y="401782"/>
                </a:cubicBezTo>
                <a:lnTo>
                  <a:pt x="577756" y="415637"/>
                </a:lnTo>
                <a:cubicBezTo>
                  <a:pt x="688569" y="420791"/>
                  <a:pt x="799883" y="418453"/>
                  <a:pt x="910265" y="429491"/>
                </a:cubicBezTo>
                <a:cubicBezTo>
                  <a:pt x="939328" y="432397"/>
                  <a:pt x="965683" y="447964"/>
                  <a:pt x="993392" y="457200"/>
                </a:cubicBezTo>
                <a:cubicBezTo>
                  <a:pt x="1053024" y="477077"/>
                  <a:pt x="1020783" y="467512"/>
                  <a:pt x="1090374" y="484909"/>
                </a:cubicBezTo>
                <a:lnTo>
                  <a:pt x="1353610" y="471055"/>
                </a:lnTo>
                <a:cubicBezTo>
                  <a:pt x="1432134" y="466693"/>
                  <a:pt x="1511154" y="467372"/>
                  <a:pt x="1589138" y="457200"/>
                </a:cubicBezTo>
                <a:cubicBezTo>
                  <a:pt x="1618101" y="453422"/>
                  <a:pt x="1672265" y="429491"/>
                  <a:pt x="1672265" y="429491"/>
                </a:cubicBezTo>
                <a:cubicBezTo>
                  <a:pt x="1690738" y="434109"/>
                  <a:pt x="1717591" y="427199"/>
                  <a:pt x="1727683" y="443346"/>
                </a:cubicBezTo>
                <a:cubicBezTo>
                  <a:pt x="1744990" y="471038"/>
                  <a:pt x="1735134" y="508306"/>
                  <a:pt x="1741538" y="540327"/>
                </a:cubicBezTo>
                <a:cubicBezTo>
                  <a:pt x="1744402" y="554647"/>
                  <a:pt x="1750774" y="568036"/>
                  <a:pt x="1755392" y="581891"/>
                </a:cubicBezTo>
                <a:cubicBezTo>
                  <a:pt x="1796956" y="577273"/>
                  <a:pt x="1839512" y="578180"/>
                  <a:pt x="1880083" y="568037"/>
                </a:cubicBezTo>
                <a:cubicBezTo>
                  <a:pt x="1896237" y="563998"/>
                  <a:pt x="1918381" y="556655"/>
                  <a:pt x="1921647" y="540327"/>
                </a:cubicBezTo>
                <a:cubicBezTo>
                  <a:pt x="1946810" y="414512"/>
                  <a:pt x="1917777" y="431488"/>
                  <a:pt x="1838519" y="415637"/>
                </a:cubicBezTo>
                <a:cubicBezTo>
                  <a:pt x="1829283" y="406400"/>
                  <a:pt x="1814247" y="400529"/>
                  <a:pt x="1810810" y="387927"/>
                </a:cubicBezTo>
                <a:cubicBezTo>
                  <a:pt x="1799807" y="347581"/>
                  <a:pt x="1803831" y="304487"/>
                  <a:pt x="1796956" y="263237"/>
                </a:cubicBezTo>
                <a:cubicBezTo>
                  <a:pt x="1794555" y="248832"/>
                  <a:pt x="1791863" y="233356"/>
                  <a:pt x="1783101" y="221673"/>
                </a:cubicBezTo>
                <a:cubicBezTo>
                  <a:pt x="1763508" y="195549"/>
                  <a:pt x="1744808" y="162727"/>
                  <a:pt x="1713828" y="152400"/>
                </a:cubicBezTo>
                <a:lnTo>
                  <a:pt x="1630701" y="124691"/>
                </a:lnTo>
                <a:cubicBezTo>
                  <a:pt x="1621465" y="110836"/>
                  <a:pt x="1615994" y="93529"/>
                  <a:pt x="1602992" y="83127"/>
                </a:cubicBezTo>
                <a:cubicBezTo>
                  <a:pt x="1591588" y="74004"/>
                  <a:pt x="1575986" y="70438"/>
                  <a:pt x="1561428" y="69273"/>
                </a:cubicBezTo>
                <a:cubicBezTo>
                  <a:pt x="1460047" y="61163"/>
                  <a:pt x="1358228" y="60036"/>
                  <a:pt x="1256628" y="55418"/>
                </a:cubicBezTo>
                <a:cubicBezTo>
                  <a:pt x="1157705" y="22444"/>
                  <a:pt x="1197803" y="43911"/>
                  <a:pt x="1131938" y="0"/>
                </a:cubicBezTo>
                <a:cubicBezTo>
                  <a:pt x="1048811" y="4618"/>
                  <a:pt x="965437" y="5962"/>
                  <a:pt x="882556" y="13855"/>
                </a:cubicBezTo>
                <a:cubicBezTo>
                  <a:pt x="868018" y="15240"/>
                  <a:pt x="855248" y="24541"/>
                  <a:pt x="840992" y="27709"/>
                </a:cubicBezTo>
                <a:cubicBezTo>
                  <a:pt x="813570" y="33803"/>
                  <a:pt x="785817" y="38769"/>
                  <a:pt x="757865" y="41564"/>
                </a:cubicBezTo>
                <a:cubicBezTo>
                  <a:pt x="693367" y="48014"/>
                  <a:pt x="628556" y="50800"/>
                  <a:pt x="563901" y="55418"/>
                </a:cubicBezTo>
                <a:cubicBezTo>
                  <a:pt x="550047" y="64654"/>
                  <a:pt x="532740" y="70125"/>
                  <a:pt x="522338" y="83127"/>
                </a:cubicBezTo>
                <a:cubicBezTo>
                  <a:pt x="493653" y="118983"/>
                  <a:pt x="527489" y="137058"/>
                  <a:pt x="480774" y="166255"/>
                </a:cubicBezTo>
                <a:cubicBezTo>
                  <a:pt x="456006" y="181735"/>
                  <a:pt x="425356" y="184728"/>
                  <a:pt x="397647" y="193964"/>
                </a:cubicBezTo>
                <a:lnTo>
                  <a:pt x="314519" y="221673"/>
                </a:lnTo>
                <a:cubicBezTo>
                  <a:pt x="192803" y="262245"/>
                  <a:pt x="402287" y="195805"/>
                  <a:pt x="134410" y="249382"/>
                </a:cubicBezTo>
                <a:cubicBezTo>
                  <a:pt x="129881" y="250288"/>
                  <a:pt x="134410" y="258619"/>
                  <a:pt x="134410" y="2632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5867400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248400" y="51816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705600" y="51054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6999241" y="4256041"/>
            <a:ext cx="250918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152435" y="3744165"/>
            <a:ext cx="3271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6172202" y="4114800"/>
            <a:ext cx="76199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334000" y="4267200"/>
            <a:ext cx="457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7000" y="2743200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648200" y="838200"/>
            <a:ext cx="914400" cy="19050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>
            <a:off x="6477000" y="762000"/>
            <a:ext cx="914400" cy="2057400"/>
          </a:xfrm>
          <a:custGeom>
            <a:avLst/>
            <a:gdLst>
              <a:gd name="connsiteX0" fmla="*/ 0 w 535858"/>
              <a:gd name="connsiteY0" fmla="*/ 1445342 h 1445342"/>
              <a:gd name="connsiteX1" fmla="*/ 457200 w 535858"/>
              <a:gd name="connsiteY1" fmla="*/ 1061884 h 1445342"/>
              <a:gd name="connsiteX2" fmla="*/ 471948 w 535858"/>
              <a:gd name="connsiteY2" fmla="*/ 0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58" h="1445342">
                <a:moveTo>
                  <a:pt x="0" y="1445342"/>
                </a:moveTo>
                <a:cubicBezTo>
                  <a:pt x="189271" y="1374058"/>
                  <a:pt x="378542" y="1302774"/>
                  <a:pt x="457200" y="1061884"/>
                </a:cubicBezTo>
                <a:cubicBezTo>
                  <a:pt x="535858" y="820994"/>
                  <a:pt x="503903" y="410497"/>
                  <a:pt x="47194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0" y="4267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7600" y="3581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3657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3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5943600" y="4800600"/>
            <a:ext cx="152400" cy="152400"/>
            <a:chOff x="4419600" y="4953000"/>
            <a:chExt cx="152400" cy="152400"/>
          </a:xfrm>
        </p:grpSpPr>
        <p:sp>
          <p:nvSpPr>
            <p:cNvPr id="25" name="Oval 24"/>
            <p:cNvSpPr/>
            <p:nvPr/>
          </p:nvSpPr>
          <p:spPr>
            <a:xfrm>
              <a:off x="44196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526281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4419600" y="3886200"/>
            <a:ext cx="152400" cy="152400"/>
            <a:chOff x="3505200" y="5105400"/>
            <a:chExt cx="152400" cy="152400"/>
          </a:xfrm>
        </p:grpSpPr>
        <p:sp>
          <p:nvSpPr>
            <p:cNvPr id="28" name="Oval 27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5334000" y="5105400"/>
            <a:ext cx="152400" cy="152400"/>
            <a:chOff x="3962400" y="5181600"/>
            <a:chExt cx="152400" cy="152400"/>
          </a:xfrm>
        </p:grpSpPr>
        <p:sp>
          <p:nvSpPr>
            <p:cNvPr id="31" name="Oval 30"/>
            <p:cNvSpPr/>
            <p:nvPr/>
          </p:nvSpPr>
          <p:spPr>
            <a:xfrm>
              <a:off x="39624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0386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32"/>
          <p:cNvGrpSpPr/>
          <p:nvPr/>
        </p:nvGrpSpPr>
        <p:grpSpPr>
          <a:xfrm>
            <a:off x="4572000" y="3276600"/>
            <a:ext cx="152400" cy="152400"/>
            <a:chOff x="4800600" y="4953000"/>
            <a:chExt cx="152400" cy="152400"/>
          </a:xfrm>
        </p:grpSpPr>
        <p:sp>
          <p:nvSpPr>
            <p:cNvPr id="34" name="Oval 33"/>
            <p:cNvSpPr/>
            <p:nvPr/>
          </p:nvSpPr>
          <p:spPr>
            <a:xfrm>
              <a:off x="48006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8768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35"/>
          <p:cNvGrpSpPr/>
          <p:nvPr/>
        </p:nvGrpSpPr>
        <p:grpSpPr>
          <a:xfrm>
            <a:off x="4876800" y="3657600"/>
            <a:ext cx="152400" cy="152400"/>
            <a:chOff x="5181600" y="4876800"/>
            <a:chExt cx="152400" cy="152400"/>
          </a:xfrm>
        </p:grpSpPr>
        <p:sp>
          <p:nvSpPr>
            <p:cNvPr id="37" name="Oval 36"/>
            <p:cNvSpPr/>
            <p:nvPr/>
          </p:nvSpPr>
          <p:spPr>
            <a:xfrm>
              <a:off x="5181600" y="48768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257800" y="4876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38"/>
          <p:cNvGrpSpPr/>
          <p:nvPr/>
        </p:nvGrpSpPr>
        <p:grpSpPr>
          <a:xfrm>
            <a:off x="4343400" y="3200400"/>
            <a:ext cx="152400" cy="152400"/>
            <a:chOff x="5562600" y="5105400"/>
            <a:chExt cx="152400" cy="152400"/>
          </a:xfrm>
        </p:grpSpPr>
        <p:sp>
          <p:nvSpPr>
            <p:cNvPr id="40" name="Oval 39"/>
            <p:cNvSpPr/>
            <p:nvPr/>
          </p:nvSpPr>
          <p:spPr>
            <a:xfrm>
              <a:off x="55626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638800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5791200" y="4038600"/>
            <a:ext cx="152400" cy="152400"/>
            <a:chOff x="4419600" y="4114800"/>
            <a:chExt cx="152400" cy="152400"/>
          </a:xfrm>
        </p:grpSpPr>
        <p:sp>
          <p:nvSpPr>
            <p:cNvPr id="43" name="Oval 42"/>
            <p:cNvSpPr/>
            <p:nvPr/>
          </p:nvSpPr>
          <p:spPr>
            <a:xfrm>
              <a:off x="4419600" y="41148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450081" y="4114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4114800" y="3352800"/>
            <a:ext cx="152400" cy="152400"/>
            <a:chOff x="4267200" y="5181600"/>
            <a:chExt cx="152400" cy="152400"/>
          </a:xfrm>
        </p:grpSpPr>
        <p:sp>
          <p:nvSpPr>
            <p:cNvPr id="46" name="Oval 45"/>
            <p:cNvSpPr/>
            <p:nvPr/>
          </p:nvSpPr>
          <p:spPr>
            <a:xfrm>
              <a:off x="42672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3434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47"/>
          <p:cNvGrpSpPr/>
          <p:nvPr/>
        </p:nvGrpSpPr>
        <p:grpSpPr>
          <a:xfrm>
            <a:off x="5562600" y="4876800"/>
            <a:ext cx="152400" cy="152400"/>
            <a:chOff x="4191000" y="4953000"/>
            <a:chExt cx="152400" cy="152400"/>
          </a:xfrm>
        </p:grpSpPr>
        <p:sp>
          <p:nvSpPr>
            <p:cNvPr id="49" name="Oval 48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50"/>
          <p:cNvGrpSpPr/>
          <p:nvPr/>
        </p:nvGrpSpPr>
        <p:grpSpPr>
          <a:xfrm>
            <a:off x="4953000" y="4191000"/>
            <a:ext cx="152400" cy="152400"/>
            <a:chOff x="4419600" y="4724400"/>
            <a:chExt cx="152400" cy="152400"/>
          </a:xfrm>
        </p:grpSpPr>
        <p:sp>
          <p:nvSpPr>
            <p:cNvPr id="52" name="Oval 51"/>
            <p:cNvSpPr/>
            <p:nvPr/>
          </p:nvSpPr>
          <p:spPr>
            <a:xfrm>
              <a:off x="4419600" y="4724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495800" y="4724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53"/>
          <p:cNvGrpSpPr/>
          <p:nvPr/>
        </p:nvGrpSpPr>
        <p:grpSpPr>
          <a:xfrm>
            <a:off x="6477000" y="5105400"/>
            <a:ext cx="152400" cy="152400"/>
            <a:chOff x="5105400" y="5181600"/>
            <a:chExt cx="152400" cy="152400"/>
          </a:xfrm>
        </p:grpSpPr>
        <p:sp>
          <p:nvSpPr>
            <p:cNvPr id="55" name="Oval 54"/>
            <p:cNvSpPr/>
            <p:nvPr/>
          </p:nvSpPr>
          <p:spPr>
            <a:xfrm>
              <a:off x="51054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1816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56"/>
          <p:cNvGrpSpPr/>
          <p:nvPr/>
        </p:nvGrpSpPr>
        <p:grpSpPr>
          <a:xfrm>
            <a:off x="6781800" y="4572000"/>
            <a:ext cx="152400" cy="152400"/>
            <a:chOff x="5410200" y="4648200"/>
            <a:chExt cx="152400" cy="152400"/>
          </a:xfrm>
        </p:grpSpPr>
        <p:sp>
          <p:nvSpPr>
            <p:cNvPr id="58" name="Oval 57"/>
            <p:cNvSpPr/>
            <p:nvPr/>
          </p:nvSpPr>
          <p:spPr>
            <a:xfrm>
              <a:off x="5410200" y="4648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486400" y="46482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9"/>
          <p:cNvGrpSpPr/>
          <p:nvPr/>
        </p:nvGrpSpPr>
        <p:grpSpPr>
          <a:xfrm>
            <a:off x="7239000" y="4038600"/>
            <a:ext cx="152400" cy="152400"/>
            <a:chOff x="5867400" y="4114800"/>
            <a:chExt cx="152400" cy="152400"/>
          </a:xfrm>
        </p:grpSpPr>
        <p:sp>
          <p:nvSpPr>
            <p:cNvPr id="61" name="Oval 60"/>
            <p:cNvSpPr/>
            <p:nvPr/>
          </p:nvSpPr>
          <p:spPr>
            <a:xfrm>
              <a:off x="5867400" y="4114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897881" y="41148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62"/>
          <p:cNvGrpSpPr/>
          <p:nvPr/>
        </p:nvGrpSpPr>
        <p:grpSpPr>
          <a:xfrm>
            <a:off x="4648200" y="3733800"/>
            <a:ext cx="152400" cy="152400"/>
            <a:chOff x="4724400" y="5181600"/>
            <a:chExt cx="152400" cy="152400"/>
          </a:xfrm>
        </p:grpSpPr>
        <p:sp>
          <p:nvSpPr>
            <p:cNvPr id="64" name="Oval 63"/>
            <p:cNvSpPr/>
            <p:nvPr/>
          </p:nvSpPr>
          <p:spPr>
            <a:xfrm>
              <a:off x="4724400" y="5181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800600" y="51816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6705600" y="121920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67818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68580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69342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70104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70866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71628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72390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73152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73914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74676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75438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76200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76962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77724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78486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79248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80010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80772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1534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8229600" y="12192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Pie 87"/>
          <p:cNvSpPr/>
          <p:nvPr/>
        </p:nvSpPr>
        <p:spPr>
          <a:xfrm flipV="1">
            <a:off x="3657600" y="4724400"/>
            <a:ext cx="381000" cy="381000"/>
          </a:xfrm>
          <a:prstGeom prst="pie">
            <a:avLst>
              <a:gd name="adj1" fmla="val 17785664"/>
              <a:gd name="adj2" fmla="val 13289784"/>
            </a:avLst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819400" y="4724400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 5-HTR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7" name="Group 89"/>
          <p:cNvGrpSpPr/>
          <p:nvPr/>
        </p:nvGrpSpPr>
        <p:grpSpPr>
          <a:xfrm>
            <a:off x="3724477" y="4876800"/>
            <a:ext cx="923723" cy="692129"/>
            <a:chOff x="1286077" y="5697003"/>
            <a:chExt cx="923723" cy="692129"/>
          </a:xfrm>
        </p:grpSpPr>
        <p:sp>
          <p:nvSpPr>
            <p:cNvPr id="91" name="Isosceles Triangle 90"/>
            <p:cNvSpPr/>
            <p:nvPr/>
          </p:nvSpPr>
          <p:spPr>
            <a:xfrm rot="900000">
              <a:off x="1286077" y="5697003"/>
              <a:ext cx="251692" cy="203685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371600" y="6019800"/>
              <a:ext cx="838200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 5-HT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Group 92"/>
          <p:cNvGrpSpPr/>
          <p:nvPr/>
        </p:nvGrpSpPr>
        <p:grpSpPr>
          <a:xfrm>
            <a:off x="4267200" y="3581400"/>
            <a:ext cx="152400" cy="152400"/>
            <a:chOff x="3505200" y="5105400"/>
            <a:chExt cx="152400" cy="152400"/>
          </a:xfrm>
        </p:grpSpPr>
        <p:sp>
          <p:nvSpPr>
            <p:cNvPr id="94" name="Oval 93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95"/>
          <p:cNvGrpSpPr/>
          <p:nvPr/>
        </p:nvGrpSpPr>
        <p:grpSpPr>
          <a:xfrm>
            <a:off x="6172200" y="4876800"/>
            <a:ext cx="152400" cy="152400"/>
            <a:chOff x="4191000" y="4953000"/>
            <a:chExt cx="152400" cy="152400"/>
          </a:xfrm>
        </p:grpSpPr>
        <p:sp>
          <p:nvSpPr>
            <p:cNvPr id="97" name="Oval 96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 98"/>
          <p:cNvGrpSpPr/>
          <p:nvPr/>
        </p:nvGrpSpPr>
        <p:grpSpPr>
          <a:xfrm>
            <a:off x="5715000" y="5181600"/>
            <a:ext cx="152400" cy="152400"/>
            <a:chOff x="4191000" y="4953000"/>
            <a:chExt cx="152400" cy="152400"/>
          </a:xfrm>
        </p:grpSpPr>
        <p:sp>
          <p:nvSpPr>
            <p:cNvPr id="100" name="Oval 99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Group 101"/>
          <p:cNvGrpSpPr/>
          <p:nvPr/>
        </p:nvGrpSpPr>
        <p:grpSpPr>
          <a:xfrm>
            <a:off x="5334000" y="4876800"/>
            <a:ext cx="152400" cy="152400"/>
            <a:chOff x="4191000" y="4953000"/>
            <a:chExt cx="152400" cy="152400"/>
          </a:xfrm>
        </p:grpSpPr>
        <p:sp>
          <p:nvSpPr>
            <p:cNvPr id="103" name="Oval 102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3" name="Group 104"/>
          <p:cNvGrpSpPr/>
          <p:nvPr/>
        </p:nvGrpSpPr>
        <p:grpSpPr>
          <a:xfrm>
            <a:off x="4953000" y="5105400"/>
            <a:ext cx="152400" cy="152400"/>
            <a:chOff x="4191000" y="4953000"/>
            <a:chExt cx="152400" cy="152400"/>
          </a:xfrm>
        </p:grpSpPr>
        <p:sp>
          <p:nvSpPr>
            <p:cNvPr id="106" name="Oval 105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Group 107"/>
          <p:cNvGrpSpPr/>
          <p:nvPr/>
        </p:nvGrpSpPr>
        <p:grpSpPr>
          <a:xfrm>
            <a:off x="6096000" y="5105400"/>
            <a:ext cx="152400" cy="152400"/>
            <a:chOff x="4191000" y="4953000"/>
            <a:chExt cx="152400" cy="152400"/>
          </a:xfrm>
        </p:grpSpPr>
        <p:sp>
          <p:nvSpPr>
            <p:cNvPr id="109" name="Oval 108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Group 110"/>
          <p:cNvGrpSpPr/>
          <p:nvPr/>
        </p:nvGrpSpPr>
        <p:grpSpPr>
          <a:xfrm>
            <a:off x="5791200" y="4953000"/>
            <a:ext cx="152400" cy="152400"/>
            <a:chOff x="4191000" y="4953000"/>
            <a:chExt cx="152400" cy="152400"/>
          </a:xfrm>
        </p:grpSpPr>
        <p:sp>
          <p:nvSpPr>
            <p:cNvPr id="112" name="Oval 111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2" name="Group 113"/>
          <p:cNvGrpSpPr/>
          <p:nvPr/>
        </p:nvGrpSpPr>
        <p:grpSpPr>
          <a:xfrm>
            <a:off x="6172200" y="4648200"/>
            <a:ext cx="152400" cy="152400"/>
            <a:chOff x="4191000" y="4953000"/>
            <a:chExt cx="152400" cy="152400"/>
          </a:xfrm>
        </p:grpSpPr>
        <p:sp>
          <p:nvSpPr>
            <p:cNvPr id="115" name="Oval 114"/>
            <p:cNvSpPr/>
            <p:nvPr/>
          </p:nvSpPr>
          <p:spPr>
            <a:xfrm>
              <a:off x="4191000" y="49530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267200" y="49530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Group 116"/>
          <p:cNvGrpSpPr/>
          <p:nvPr/>
        </p:nvGrpSpPr>
        <p:grpSpPr>
          <a:xfrm>
            <a:off x="4800600" y="3124200"/>
            <a:ext cx="152400" cy="152400"/>
            <a:chOff x="3505200" y="5105400"/>
            <a:chExt cx="152400" cy="152400"/>
          </a:xfrm>
        </p:grpSpPr>
        <p:sp>
          <p:nvSpPr>
            <p:cNvPr id="118" name="Oval 117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8" name="Group 119"/>
          <p:cNvGrpSpPr/>
          <p:nvPr/>
        </p:nvGrpSpPr>
        <p:grpSpPr>
          <a:xfrm>
            <a:off x="4953000" y="3352800"/>
            <a:ext cx="152400" cy="152400"/>
            <a:chOff x="3505200" y="5105400"/>
            <a:chExt cx="152400" cy="152400"/>
          </a:xfrm>
        </p:grpSpPr>
        <p:sp>
          <p:nvSpPr>
            <p:cNvPr id="121" name="Oval 120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1" name="Group 122"/>
          <p:cNvGrpSpPr/>
          <p:nvPr/>
        </p:nvGrpSpPr>
        <p:grpSpPr>
          <a:xfrm>
            <a:off x="4495800" y="3505200"/>
            <a:ext cx="152400" cy="152400"/>
            <a:chOff x="3505200" y="5105400"/>
            <a:chExt cx="152400" cy="152400"/>
          </a:xfrm>
        </p:grpSpPr>
        <p:sp>
          <p:nvSpPr>
            <p:cNvPr id="124" name="Oval 123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Group 125"/>
          <p:cNvGrpSpPr/>
          <p:nvPr/>
        </p:nvGrpSpPr>
        <p:grpSpPr>
          <a:xfrm>
            <a:off x="4724400" y="3429000"/>
            <a:ext cx="152400" cy="152400"/>
            <a:chOff x="3505200" y="5105400"/>
            <a:chExt cx="152400" cy="152400"/>
          </a:xfrm>
        </p:grpSpPr>
        <p:sp>
          <p:nvSpPr>
            <p:cNvPr id="127" name="Oval 126"/>
            <p:cNvSpPr/>
            <p:nvPr/>
          </p:nvSpPr>
          <p:spPr>
            <a:xfrm>
              <a:off x="3505200" y="5105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535681" y="5105400"/>
              <a:ext cx="45719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3249208" y="5791200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46B86">
                    <a:lumMod val="50000"/>
                  </a:srgbClr>
                </a:solidFill>
              </a:rPr>
              <a:t>Vesicles in both RP and RRP are empty.</a:t>
            </a:r>
            <a:endParaRPr lang="en-US" sz="2400" dirty="0">
              <a:solidFill>
                <a:srgbClr val="646B86">
                  <a:lumMod val="50000"/>
                </a:srgbClr>
              </a:solidFill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971800" y="914400"/>
          <a:ext cx="2209800" cy="1447800"/>
        </p:xfrm>
        <a:graphic>
          <a:graphicData uri="http://schemas.openxmlformats.org/presentationml/2006/ole">
            <p:oleObj spid="_x0000_s12290" name="Chart Data" r:id="rId3" imgW="6840000" imgH="4680000" progId="ADIChart.ChartData.1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4178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95250"/>
            <a:ext cx="85820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84" y="0"/>
            <a:ext cx="421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hlinkClick r:id="rId4"/>
              </a:rPr>
              <a:t>Zhang</a:t>
            </a:r>
            <a:r>
              <a:rPr lang="en-US" altLang="zh-CN" dirty="0">
                <a:hlinkClick r:id="rId4"/>
              </a:rPr>
              <a:t> and Jin, 2004, </a:t>
            </a:r>
            <a:r>
              <a:rPr lang="en-US" altLang="zh-CN" dirty="0" err="1">
                <a:hlinkClick r:id="rId4"/>
              </a:rPr>
              <a:t>Curr</a:t>
            </a:r>
            <a:r>
              <a:rPr lang="en-US" altLang="zh-CN" dirty="0">
                <a:hlinkClick r:id="rId4"/>
              </a:rPr>
              <a:t>. </a:t>
            </a:r>
            <a:r>
              <a:rPr lang="en-US" altLang="zh-CN" dirty="0" err="1">
                <a:hlinkClick r:id="rId4"/>
              </a:rPr>
              <a:t>Opin</a:t>
            </a:r>
            <a:r>
              <a:rPr lang="en-US" altLang="zh-CN" dirty="0">
                <a:hlinkClick r:id="rId4"/>
              </a:rPr>
              <a:t>. </a:t>
            </a:r>
            <a:r>
              <a:rPr lang="en-US" altLang="zh-CN" dirty="0" err="1">
                <a:hlinkClick r:id="rId4"/>
              </a:rPr>
              <a:t>Neurobiol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8077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aching related\bio535-liz\8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187" y="342900"/>
            <a:ext cx="4111625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gure-06-48a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79413"/>
            <a:ext cx="8194675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2FEE6D-A3A9-49F1-A922-4A7F48FB2F24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5943600" y="24384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24433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PKA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3244334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Closes K channel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gure-06-48b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2501900"/>
            <a:ext cx="8535987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AA4AA4-8920-4FBE-9235-F0386BCA2B26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gure-06-48c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574675"/>
            <a:ext cx="8535987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187051-C91D-4ED2-A5B5-D505802E49B8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ure-06-48d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2306638"/>
            <a:ext cx="8535987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EB8724-D7A0-4AC2-BEB7-D2B30DBBC1DA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-06-49b-1.jpg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184275"/>
            <a:ext cx="8535987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97820F-1237-484A-AFC2-EB82DDC1DE64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ure-06-49b-2.jpg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379413"/>
            <a:ext cx="7366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89001E-3E1E-499D-BADE-5086E93309E1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ure-06-49a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" y="647700"/>
            <a:ext cx="8486775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CF4F5C-B7C8-4B2D-AF79-6BDC15901216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eurscience5e-Fig-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533400"/>
            <a:ext cx="762793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Figure 5.6  Synaptic transmission at the neuromuscular junction (Part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ure-06-49c-1.jpg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075" y="392113"/>
            <a:ext cx="565785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90DC34-667F-47AF-ADEC-FDB086F2A20A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gure-06-49c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738" y="379413"/>
            <a:ext cx="3438525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1C3669-0310-4C71-97E6-0DF2E0942D2D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ure-06-49c-2.jpg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392113"/>
            <a:ext cx="751205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3871F7-CBA8-4DBE-B163-D56F7AAB5068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aching related\bio535-liz\8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81000"/>
            <a:ext cx="5181600" cy="6241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aching related\bio535-liz\8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931" y="74129"/>
            <a:ext cx="6138269" cy="6555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aching related\bio535-liz\8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609600"/>
            <a:ext cx="6172200" cy="105938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43000" y="6096000"/>
            <a:ext cx="8001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aching related\bio535-liz\8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-4419600"/>
            <a:ext cx="6393010" cy="1097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-1600200"/>
            <a:ext cx="8001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aching related\bio535-liz\8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643" y="76200"/>
            <a:ext cx="78820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gure-06-44c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31913"/>
            <a:ext cx="8535987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8AE17C-CBE8-4DB5-8A7B-B089B5C5117F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ure-06-46a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338" y="379413"/>
            <a:ext cx="653573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943E06-6186-4D49-ACF5-089257E40313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Teaching related\bio535-liz\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1" y="178467"/>
            <a:ext cx="3176588" cy="6220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ure-06-47a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392113"/>
            <a:ext cx="8145463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F35EA-3174-416D-83C8-0588FDCC2786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gure-06-47b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379413"/>
            <a:ext cx="61214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8098E1-D552-4E9C-96A7-4ED68B7E44F9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475</Words>
  <Application>Microsoft Office PowerPoint</Application>
  <PresentationFormat>On-screen Show (4:3)</PresentationFormat>
  <Paragraphs>110</Paragraphs>
  <Slides>37</Slides>
  <Notes>19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Office Theme</vt:lpstr>
      <vt:lpstr>dataset of Bafilomycin A and 5-HT in Opener\20hz sham\102509aa.adicht!20091025T145019.084-04\20091025T145019.512-04C1R1ST1AS1SC1SS1CR0US0BS0</vt:lpstr>
      <vt:lpstr>dataset of Bafilomycin A and 5-HT in Opener\20hz sham\102509bb.adicht!20091025T172819.286-04\20091025T172819.768-04C1R1ST1AS1SC1SS1CR0US0BS0</vt:lpstr>
      <vt:lpstr>dataset of Bafilomycin A and 5-HT in Opener\20hz sham\102509bb.adicht!20091025T172429.632-04\20091025T172430.1-04C1R1ST1AS1SC1SS1CR0US0BS0</vt:lpstr>
      <vt:lpstr>dataset of Bafilomycin A and 5-HT in Opener\20hz sham\102509bb.adicht!20091025T172610.436-04\20091025T172610.908-04C1R1ST1AS1SC1SS1CR0US0BS0</vt:lpstr>
      <vt:lpstr>dataset of Bafilomycin A and 5-HT in Opener\20hz sham\102509bb.adicht!20091025T172819.286-04\20091025T172819.768-04C1R1ST1AS1SC1SS1CR0US0BS0</vt:lpstr>
      <vt:lpstr>SPW 11.0 Graph</vt:lpstr>
      <vt:lpstr>Synaptic Plasticity (Chapter 8) </vt:lpstr>
      <vt:lpstr>Slide 2</vt:lpstr>
      <vt:lpstr>Figure 5.6  Synaptic transmission at the neuromuscular junction (Part 1)</vt:lpstr>
      <vt:lpstr>Slide 4</vt:lpstr>
      <vt:lpstr>Slide 5</vt:lpstr>
      <vt:lpstr>Slide 6</vt:lpstr>
      <vt:lpstr>Slide 7</vt:lpstr>
      <vt:lpstr>Slide 8</vt:lpstr>
      <vt:lpstr>Slide 9</vt:lpstr>
      <vt:lpstr>Slide 10</vt:lpstr>
      <vt:lpstr>Figure 5.9  Local recycling of synaptic vesicles in presynaptic terminals (Part 2)</vt:lpstr>
      <vt:lpstr>Slide 12</vt:lpstr>
      <vt:lpstr>Slide 13</vt:lpstr>
      <vt:lpstr>Slide 14</vt:lpstr>
      <vt:lpstr>Working Model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Synaptic Plasticity (Chapter 8) </dc:title>
  <dc:creator> </dc:creator>
  <cp:lastModifiedBy> </cp:lastModifiedBy>
  <cp:revision>11</cp:revision>
  <dcterms:created xsi:type="dcterms:W3CDTF">2012-04-18T14:40:19Z</dcterms:created>
  <dcterms:modified xsi:type="dcterms:W3CDTF">2012-04-19T14:38:27Z</dcterms:modified>
</cp:coreProperties>
</file>